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8" r:id="rId48"/>
    <p:sldId id="309" r:id="rId49"/>
    <p:sldId id="305" r:id="rId50"/>
    <p:sldId id="306" r:id="rId5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92648959"/>
      </p:ext>
    </p:extLst>
  </p:cSld>
  <p:clrMap bg1="lt1" tx1="dk1" bg2="lt2" tx2="dk2" accent1="accent1" accent2="accent2" accent3="accent3" accent4="accent4" accent5="accent5" accent6="accent6" hlink="hlink" folHlink="folHlink"/>
  <p:notesStyle>
    <a:lvl1pPr latinLnBrk="0">
      <a:defRPr>
        <a:latin typeface="+mj-lt"/>
        <a:ea typeface="+mj-ea"/>
        <a:cs typeface="+mj-cs"/>
        <a:sym typeface="Helvetica Neue"/>
      </a:defRPr>
    </a:lvl1pPr>
    <a:lvl2pPr indent="228600" latinLnBrk="0">
      <a:defRPr>
        <a:latin typeface="+mj-lt"/>
        <a:ea typeface="+mj-ea"/>
        <a:cs typeface="+mj-cs"/>
        <a:sym typeface="Helvetica Neue"/>
      </a:defRPr>
    </a:lvl2pPr>
    <a:lvl3pPr indent="457200" latinLnBrk="0">
      <a:defRPr>
        <a:latin typeface="+mj-lt"/>
        <a:ea typeface="+mj-ea"/>
        <a:cs typeface="+mj-cs"/>
        <a:sym typeface="Helvetica Neue"/>
      </a:defRPr>
    </a:lvl3pPr>
    <a:lvl4pPr indent="685800" latinLnBrk="0">
      <a:defRPr>
        <a:latin typeface="+mj-lt"/>
        <a:ea typeface="+mj-ea"/>
        <a:cs typeface="+mj-cs"/>
        <a:sym typeface="Helvetica Neue"/>
      </a:defRPr>
    </a:lvl4pPr>
    <a:lvl5pPr indent="914400" latinLnBrk="0">
      <a:defRPr>
        <a:latin typeface="+mj-lt"/>
        <a:ea typeface="+mj-ea"/>
        <a:cs typeface="+mj-cs"/>
        <a:sym typeface="Helvetica Neue"/>
      </a:defRPr>
    </a:lvl5pPr>
    <a:lvl6pPr indent="1143000" latinLnBrk="0">
      <a:defRPr>
        <a:latin typeface="+mj-lt"/>
        <a:ea typeface="+mj-ea"/>
        <a:cs typeface="+mj-cs"/>
        <a:sym typeface="Helvetica Neue"/>
      </a:defRPr>
    </a:lvl6pPr>
    <a:lvl7pPr indent="1371600" latinLnBrk="0">
      <a:defRPr>
        <a:latin typeface="+mj-lt"/>
        <a:ea typeface="+mj-ea"/>
        <a:cs typeface="+mj-cs"/>
        <a:sym typeface="Helvetica Neue"/>
      </a:defRPr>
    </a:lvl7pPr>
    <a:lvl8pPr indent="1600200" latinLnBrk="0">
      <a:defRPr>
        <a:latin typeface="+mj-lt"/>
        <a:ea typeface="+mj-ea"/>
        <a:cs typeface="+mj-cs"/>
        <a:sym typeface="Helvetica Neue"/>
      </a:defRPr>
    </a:lvl8pPr>
    <a:lvl9pPr indent="1828800" latinLnBrk="0">
      <a:defRPr>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8" name="Shape 18"/>
          <p:cNvSpPr>
            <a:spLocks noGrp="1"/>
          </p:cNvSpPr>
          <p:nvPr>
            <p:ph type="title"/>
          </p:nvPr>
        </p:nvSpPr>
        <p:spPr>
          <a:xfrm>
            <a:off x="685800" y="2130425"/>
            <a:ext cx="7772400" cy="1470025"/>
          </a:xfrm>
          <a:prstGeom prst="rect">
            <a:avLst/>
          </a:prstGeom>
          <a:extLst>
            <a:ext uri="{C572A759-6A51-4108-AA02-DFA0A04FC94B}">
              <ma14:wrappingTextBoxFlag xmlns:ma14="http://schemas.microsoft.com/office/mac/drawingml/2011/main" xmlns="" val="1"/>
            </a:ext>
          </a:extLst>
        </p:spPr>
        <p:txBody>
          <a:bodyPr>
            <a:normAutofit/>
          </a:bodyPr>
          <a:lstStyle/>
          <a:p>
            <a:r>
              <a:t>Click to add title</a:t>
            </a:r>
          </a:p>
        </p:txBody>
      </p:sp>
      <p:sp>
        <p:nvSpPr>
          <p:cNvPr id="19" name="Shape 19"/>
          <p:cNvSpPr>
            <a:spLocks noGrp="1"/>
          </p:cNvSpPr>
          <p:nvPr>
            <p:ph type="body" sz="quarter" idx="1"/>
          </p:nvPr>
        </p:nvSpPr>
        <p:spPr>
          <a:xfrm>
            <a:off x="1371600" y="3886200"/>
            <a:ext cx="6400800" cy="1752600"/>
          </a:xfrm>
          <a:prstGeom prst="rect">
            <a:avLst/>
          </a:prstGeom>
          <a:extLst>
            <a:ext uri="{C572A759-6A51-4108-AA02-DFA0A04FC94B}">
              <ma14:wrappingTextBoxFlag xmlns:ma14="http://schemas.microsoft.com/office/mac/drawingml/2011/main" xmlns="" val="1"/>
            </a:ext>
          </a:extLst>
        </p:spPr>
        <p:txBody>
          <a:bodyPr>
            <a:normAutofit/>
          </a:bodyPr>
          <a:lstStyle>
            <a:lvl1pPr marL="0" indent="0" algn="ctr">
              <a:buSzTx/>
              <a:buNone/>
            </a:lvl1pPr>
          </a:lstStyle>
          <a:p>
            <a:r>
              <a:t>Click to add subtitle</a:t>
            </a:r>
          </a:p>
        </p:txBody>
      </p:sp>
      <p:sp>
        <p:nvSpPr>
          <p:cNvPr id="20" name="Shape 20"/>
          <p:cNvSpPr>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pic>
        <p:nvPicPr>
          <p:cNvPr id="4" name="Imagen 4" descr="logo dermclar.png"/>
          <p:cNvPicPr>
            <a:picLocks noChangeAspect="1"/>
          </p:cNvPicPr>
          <p:nvPr userDrawn="1">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700838" y="4689475"/>
            <a:ext cx="21240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343646"/>
            <a:ext cx="6618941" cy="642471"/>
          </a:xfrm>
          <a:solidFill>
            <a:schemeClr val="accent1">
              <a:alpha val="79000"/>
            </a:schemeClr>
          </a:solidFill>
        </p:spPr>
        <p:style>
          <a:lnRef idx="3">
            <a:schemeClr val="lt1"/>
          </a:lnRef>
          <a:fillRef idx="1">
            <a:schemeClr val="accent1"/>
          </a:fillRef>
          <a:effectRef idx="1">
            <a:schemeClr val="accent1"/>
          </a:effectRef>
          <a:fontRef idx="none"/>
        </p:style>
        <p:txBody>
          <a:bodyPr rtlCol="0" anchor="ctr">
            <a:noAutofit/>
          </a:bodyPr>
          <a:lstStyle>
            <a:lvl1pPr>
              <a:defRPr sz="4000"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1pPr>
          </a:lstStyle>
          <a:p>
            <a:pPr lvl="0"/>
            <a:r>
              <a:rPr lang="es-ES_tradnl" dirty="0" smtClean="0"/>
              <a:t>Clic para editar título</a:t>
            </a:r>
            <a:endParaRPr dirty="0"/>
          </a:p>
        </p:txBody>
      </p:sp>
      <p:sp>
        <p:nvSpPr>
          <p:cNvPr id="3" name="Content Placeholder 2"/>
          <p:cNvSpPr>
            <a:spLocks noGrp="1"/>
          </p:cNvSpPr>
          <p:nvPr>
            <p:ph idx="1"/>
          </p:nvPr>
        </p:nvSpPr>
        <p:spPr>
          <a:xfrm>
            <a:off x="549275" y="1135529"/>
            <a:ext cx="8042276" cy="4808072"/>
          </a:xfrm>
        </p:spPr>
        <p:txBody>
          <a:bodyPr/>
          <a:lstStyle>
            <a:lvl5pPr>
              <a:defRPr/>
            </a:lvl5p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dirty="0"/>
          </a:p>
        </p:txBody>
      </p:sp>
      <p:sp>
        <p:nvSpPr>
          <p:cNvPr id="5" name="Date Placeholder 3"/>
          <p:cNvSpPr>
            <a:spLocks noGrp="1"/>
          </p:cNvSpPr>
          <p:nvPr>
            <p:ph type="dt" sz="half" idx="10"/>
            <p:custDataLst>
              <p:tags r:id="rId2"/>
            </p:custDataLst>
          </p:nvPr>
        </p:nvSpPr>
        <p:spPr>
          <a:xfrm>
            <a:off x="5629275" y="6275388"/>
            <a:ext cx="2133600" cy="365125"/>
          </a:xfrm>
          <a:prstGeom prst="rect">
            <a:avLst/>
          </a:prstGeom>
        </p:spPr>
        <p:txBody>
          <a:bodyPr/>
          <a:lstStyle>
            <a:lvl1pPr>
              <a:defRPr/>
            </a:lvl1pPr>
          </a:lstStyle>
          <a:p>
            <a:pPr>
              <a:defRPr/>
            </a:pPr>
            <a:fld id="{FFBB3D3D-BD29-4817-8CE4-288D135CF3CB}" type="datetime1">
              <a:rPr lang="en-US">
                <a:solidFill>
                  <a:prstClr val="white"/>
                </a:solidFill>
              </a:rPr>
              <a:pPr>
                <a:defRPr/>
              </a:pPr>
              <a:t>4/28/2016</a:t>
            </a:fld>
            <a:endParaRPr lang="en-US" dirty="0">
              <a:solidFill>
                <a:prstClr val="white"/>
              </a:solidFill>
            </a:endParaRPr>
          </a:p>
        </p:txBody>
      </p:sp>
      <p:sp>
        <p:nvSpPr>
          <p:cNvPr id="6" name="Footer Placeholder 4"/>
          <p:cNvSpPr>
            <a:spLocks noGrp="1"/>
          </p:cNvSpPr>
          <p:nvPr>
            <p:ph type="ftr" sz="quarter" idx="11"/>
            <p:custDataLst>
              <p:tags r:id="rId3"/>
            </p:custDataLst>
          </p:nvPr>
        </p:nvSpPr>
        <p:spPr>
          <a:xfrm>
            <a:off x="265113" y="6275388"/>
            <a:ext cx="4840287" cy="365125"/>
          </a:xfrm>
          <a:prstGeom prst="rect">
            <a:avLst/>
          </a:prstGeom>
        </p:spPr>
        <p:txBody>
          <a:bodyPr/>
          <a:lstStyle>
            <a:lvl1pPr>
              <a:defRPr/>
            </a:lvl1pPr>
          </a:lstStyle>
          <a:p>
            <a:pPr>
              <a:defRPr/>
            </a:pPr>
            <a:endParaRPr lang="en-US" dirty="0">
              <a:solidFill>
                <a:prstClr val="white"/>
              </a:solidFill>
            </a:endParaRPr>
          </a:p>
        </p:txBody>
      </p:sp>
      <p:sp>
        <p:nvSpPr>
          <p:cNvPr id="7" name="Slide Number Placeholder 5"/>
          <p:cNvSpPr>
            <a:spLocks noGrp="1"/>
          </p:cNvSpPr>
          <p:nvPr>
            <p:ph type="sldNum" sz="quarter" idx="12"/>
            <p:custDataLst>
              <p:tags r:id="rId4"/>
            </p:custDataLst>
          </p:nvPr>
        </p:nvSpPr>
        <p:spPr/>
        <p:txBody>
          <a:bodyPr/>
          <a:lstStyle>
            <a:lvl1pPr>
              <a:defRPr/>
            </a:lvl1pPr>
          </a:lstStyle>
          <a:p>
            <a:pPr>
              <a:defRPr/>
            </a:pPr>
            <a:fld id="{FB74EBA4-914A-4E19-B183-AD555BA63316}" type="slidenum">
              <a:rPr lang="en-US">
                <a:solidFill>
                  <a:prstClr val="white"/>
                </a:solidFill>
              </a:rPr>
              <a:pPr>
                <a:defRPr/>
              </a:pPr>
              <a:t>‹Nº›</a:t>
            </a:fld>
            <a:endParaRPr lang="en-US" dirty="0">
              <a:solidFill>
                <a:prstClr val="white"/>
              </a:solidFill>
            </a:endParaRPr>
          </a:p>
        </p:txBody>
      </p:sp>
    </p:spTree>
    <p:extLst>
      <p:ext uri="{BB962C8B-B14F-4D97-AF65-F5344CB8AC3E}">
        <p14:creationId xmlns:p14="http://schemas.microsoft.com/office/powerpoint/2010/main" val="2569193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629835" y="6275668"/>
            <a:ext cx="2133600" cy="365125"/>
          </a:xfrm>
          <a:prstGeom prst="rect">
            <a:avLst/>
          </a:prstGeom>
        </p:spPr>
        <p:txBody>
          <a:bodyPr/>
          <a:lstStyle/>
          <a:p>
            <a:fld id="{067FC605-2C0F-41FF-871A-1CD8683FB494}" type="datetimeFigureOut">
              <a:rPr lang="es-ES" smtClean="0">
                <a:solidFill>
                  <a:prstClr val="white"/>
                </a:solidFill>
              </a:rPr>
              <a:pPr/>
              <a:t>28/04/2016</a:t>
            </a:fld>
            <a:endParaRPr lang="es-ES" dirty="0">
              <a:solidFill>
                <a:prstClr val="white"/>
              </a:solidFill>
            </a:endParaRPr>
          </a:p>
        </p:txBody>
      </p:sp>
      <p:sp>
        <p:nvSpPr>
          <p:cNvPr id="3" name="Footer Placeholder 2"/>
          <p:cNvSpPr>
            <a:spLocks noGrp="1"/>
          </p:cNvSpPr>
          <p:nvPr>
            <p:ph type="ftr" sz="quarter" idx="11"/>
          </p:nvPr>
        </p:nvSpPr>
        <p:spPr>
          <a:xfrm>
            <a:off x="264458" y="6275668"/>
            <a:ext cx="4840941" cy="365125"/>
          </a:xfrm>
          <a:prstGeom prst="rect">
            <a:avLst/>
          </a:prstGeom>
        </p:spPr>
        <p:txBody>
          <a:bodyPr/>
          <a:lstStyle/>
          <a:p>
            <a:endParaRPr lang="es-ES" dirty="0">
              <a:solidFill>
                <a:prstClr val="white"/>
              </a:solidFill>
            </a:endParaRPr>
          </a:p>
        </p:txBody>
      </p:sp>
      <p:sp>
        <p:nvSpPr>
          <p:cNvPr id="4" name="Slide Number Placeholder 3"/>
          <p:cNvSpPr>
            <a:spLocks noGrp="1"/>
          </p:cNvSpPr>
          <p:nvPr>
            <p:ph type="sldNum" sz="quarter" idx="12"/>
          </p:nvPr>
        </p:nvSpPr>
        <p:spPr/>
        <p:txBody>
          <a:bodyPr/>
          <a:lstStyle/>
          <a:p>
            <a:fld id="{1CCA2A2A-24B1-428E-BC81-A52E85BDE384}" type="slidenum">
              <a:rPr lang="es-ES" smtClean="0">
                <a:solidFill>
                  <a:prstClr val="white"/>
                </a:solidFill>
              </a:rPr>
              <a:pPr/>
              <a:t>‹Nº›</a:t>
            </a:fld>
            <a:endParaRPr lang="es-ES" dirty="0">
              <a:solidFill>
                <a:prstClr val="white"/>
              </a:solidFill>
            </a:endParaRPr>
          </a:p>
        </p:txBody>
      </p:sp>
    </p:spTree>
    <p:extLst>
      <p:ext uri="{BB962C8B-B14F-4D97-AF65-F5344CB8AC3E}">
        <p14:creationId xmlns:p14="http://schemas.microsoft.com/office/powerpoint/2010/main" val="19589968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4"/>
            <a:ext cx="8229600" cy="1508127"/>
          </a:xfrm>
          <a:prstGeom prst="rect">
            <a:avLst/>
          </a:prstGeom>
          <a:ln w="12700">
            <a:miter lim="400000"/>
          </a:ln>
        </p:spPr>
        <p:txBody>
          <a:bodyPr lIns="45719" rIns="45719" anchor="ctr"/>
          <a:lstStyle/>
          <a:p>
            <a:endParaRPr/>
          </a:p>
        </p:txBody>
      </p:sp>
      <p:sp>
        <p:nvSpPr>
          <p:cNvPr id="3" name="Shape 3"/>
          <p:cNvSpPr>
            <a:spLocks noGrp="1"/>
          </p:cNvSpPr>
          <p:nvPr>
            <p:ph type="body" idx="1"/>
          </p:nvPr>
        </p:nvSpPr>
        <p:spPr>
          <a:xfrm>
            <a:off x="457200" y="1600200"/>
            <a:ext cx="8229600" cy="5257800"/>
          </a:xfrm>
          <a:prstGeom prst="rect">
            <a:avLst/>
          </a:prstGeom>
          <a:ln w="12700">
            <a:miter lim="400000"/>
          </a:ln>
        </p:spPr>
        <p:txBody>
          <a:bodyPr lIns="45719" rIns="45719"/>
          <a:lstStyle/>
          <a:p>
            <a:endParaRPr/>
          </a:p>
        </p:txBody>
      </p:sp>
      <p:sp>
        <p:nvSpPr>
          <p:cNvPr id="4" name="Shape 4"/>
          <p:cNvSpPr>
            <a:spLocks noGrp="1"/>
          </p:cNvSpPr>
          <p:nvPr>
            <p:ph type="sldNum" sz="quarter" idx="2"/>
          </p:nvPr>
        </p:nvSpPr>
        <p:spPr>
          <a:xfrm>
            <a:off x="8384892" y="6245225"/>
            <a:ext cx="301909" cy="288824"/>
          </a:xfrm>
          <a:prstGeom prst="rect">
            <a:avLst/>
          </a:prstGeom>
          <a:ln w="12700">
            <a:miter lim="400000"/>
          </a:ln>
        </p:spPr>
        <p:txBody>
          <a:bodyPr wrap="none" lIns="45719" rIns="45719">
            <a:spAutoFit/>
          </a:bodyPr>
          <a:lstStyle>
            <a:lvl1pPr algn="r">
              <a:defRPr sz="14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hyperlink" Target="http://hidrolipoclasia.centroestetica.co"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upload.wikimedia.org/wikipedia/commons/f/f7/Piel46.JPG"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hidrolipoclasia.centroestetica.co"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G_6944.jpg"/>
          <p:cNvPicPr>
            <a:picLocks noChangeAspect="1"/>
          </p:cNvPicPr>
          <p:nvPr/>
        </p:nvPicPr>
        <p:blipFill>
          <a:blip r:embed="rId2">
            <a:extLst/>
          </a:blip>
          <a:stretch>
            <a:fillRect/>
          </a:stretch>
        </p:blipFill>
        <p:spPr>
          <a:xfrm>
            <a:off x="950962" y="79375"/>
            <a:ext cx="3175001" cy="2540000"/>
          </a:xfrm>
          <a:prstGeom prst="rect">
            <a:avLst/>
          </a:prstGeom>
          <a:ln>
            <a:solidFill>
              <a:srgbClr val="000000"/>
            </a:solidFill>
          </a:ln>
        </p:spPr>
      </p:pic>
      <p:sp>
        <p:nvSpPr>
          <p:cNvPr id="30" name="Shape 30"/>
          <p:cNvSpPr/>
          <p:nvPr/>
        </p:nvSpPr>
        <p:spPr>
          <a:xfrm rot="21128751">
            <a:off x="-254137" y="3066080"/>
            <a:ext cx="9558383" cy="119016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 val="1"/>
            </a:ext>
          </a:extLst>
        </p:spPr>
        <p:txBody>
          <a:bodyPr lIns="45719" rIns="45719">
            <a:spAutoFit/>
          </a:bodyPr>
          <a:lstStyle>
            <a:lvl1pPr algn="ctr">
              <a:spcBef>
                <a:spcPts val="700"/>
              </a:spcBef>
              <a:defRPr sz="7600" b="1">
                <a:solidFill>
                  <a:srgbClr val="594DBD"/>
                </a:solidFill>
              </a:defRPr>
            </a:lvl1pPr>
          </a:lstStyle>
          <a:p>
            <a:r>
              <a:t>HIDROLIPOCLASIA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hidrolipoclasia-ultrasonica.jpg" descr="hidrolipoclasia-ultrasonica"/>
          <p:cNvPicPr>
            <a:picLocks noChangeAspect="1"/>
          </p:cNvPicPr>
          <p:nvPr/>
        </p:nvPicPr>
        <p:blipFill>
          <a:blip r:embed="rId2">
            <a:extLst/>
          </a:blip>
          <a:stretch>
            <a:fillRect/>
          </a:stretch>
        </p:blipFill>
        <p:spPr>
          <a:xfrm>
            <a:off x="457200" y="2209800"/>
            <a:ext cx="3429000" cy="2379663"/>
          </a:xfrm>
          <a:prstGeom prst="rect">
            <a:avLst/>
          </a:prstGeom>
          <a:ln w="12700">
            <a:miter lim="400000"/>
          </a:ln>
        </p:spPr>
      </p:pic>
      <p:pic>
        <p:nvPicPr>
          <p:cNvPr id="65" name="35621336_1.jpg" descr="35621336_1"/>
          <p:cNvPicPr>
            <a:picLocks noChangeAspect="1"/>
          </p:cNvPicPr>
          <p:nvPr/>
        </p:nvPicPr>
        <p:blipFill>
          <a:blip r:embed="rId3">
            <a:extLst/>
          </a:blip>
          <a:stretch>
            <a:fillRect/>
          </a:stretch>
        </p:blipFill>
        <p:spPr>
          <a:xfrm>
            <a:off x="4495800" y="2209800"/>
            <a:ext cx="4038600" cy="2422525"/>
          </a:xfrm>
          <a:prstGeom prst="rect">
            <a:avLst/>
          </a:prstGeom>
          <a:ln w="12700">
            <a:miter lim="400000"/>
          </a:ln>
        </p:spPr>
      </p:pic>
      <p:sp>
        <p:nvSpPr>
          <p:cNvPr id="66" name="Shape 66"/>
          <p:cNvSpPr/>
          <p:nvPr/>
        </p:nvSpPr>
        <p:spPr>
          <a:xfrm>
            <a:off x="2429302" y="683526"/>
            <a:ext cx="3888242" cy="3693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defTabSz="457200">
              <a:defRPr>
                <a:solidFill>
                  <a:srgbClr val="993366"/>
                </a:solidFill>
                <a:latin typeface="SimHei"/>
                <a:ea typeface="SimHei"/>
                <a:cs typeface="SimHei"/>
                <a:sym typeface="SimHei"/>
              </a:defRPr>
            </a:pPr>
            <a:r>
              <a:rPr b="1" dirty="0">
                <a:solidFill>
                  <a:schemeClr val="accent2"/>
                </a:solidFill>
              </a:rPr>
              <a:t>RESULTADOS </a:t>
            </a:r>
            <a:r>
              <a:rPr b="1" dirty="0">
                <a:solidFill>
                  <a:schemeClr val="accent2"/>
                </a:solidFill>
                <a:uFill>
                  <a:solidFill>
                    <a:srgbClr val="009999"/>
                  </a:solidFill>
                </a:uFill>
                <a:hlinkClick r:id="rId4"/>
              </a:rPr>
              <a:t>HIDROLIPOCLASIA</a:t>
            </a:r>
          </a:p>
        </p:txBody>
      </p:sp>
      <p:sp>
        <p:nvSpPr>
          <p:cNvPr id="67" name="Shape 67"/>
          <p:cNvSpPr/>
          <p:nvPr/>
        </p:nvSpPr>
        <p:spPr>
          <a:xfrm>
            <a:off x="762000" y="4876800"/>
            <a:ext cx="781606"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sz="1600">
                <a:solidFill>
                  <a:srgbClr val="D60093"/>
                </a:solidFill>
                <a:latin typeface="SimHei"/>
                <a:ea typeface="SimHei"/>
                <a:cs typeface="SimHei"/>
                <a:sym typeface="SimHei"/>
              </a:defRPr>
            </a:lvl1pPr>
          </a:lstStyle>
          <a:p>
            <a:r>
              <a:t>ANTES</a:t>
            </a:r>
          </a:p>
        </p:txBody>
      </p:sp>
      <p:sp>
        <p:nvSpPr>
          <p:cNvPr id="68" name="Shape 68"/>
          <p:cNvSpPr/>
          <p:nvPr/>
        </p:nvSpPr>
        <p:spPr>
          <a:xfrm>
            <a:off x="2590800" y="4876800"/>
            <a:ext cx="1075294"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sz="1600">
                <a:solidFill>
                  <a:srgbClr val="D60093"/>
                </a:solidFill>
                <a:latin typeface="SimHei"/>
                <a:ea typeface="SimHei"/>
                <a:cs typeface="SimHei"/>
                <a:sym typeface="SimHei"/>
              </a:defRPr>
            </a:lvl1pPr>
          </a:lstStyle>
          <a:p>
            <a:r>
              <a:t>DESPUES</a:t>
            </a:r>
          </a:p>
        </p:txBody>
      </p:sp>
      <p:sp>
        <p:nvSpPr>
          <p:cNvPr id="69" name="Shape 69"/>
          <p:cNvSpPr/>
          <p:nvPr/>
        </p:nvSpPr>
        <p:spPr>
          <a:xfrm>
            <a:off x="7239000" y="4876800"/>
            <a:ext cx="1075294"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sz="1600">
                <a:solidFill>
                  <a:srgbClr val="D60093"/>
                </a:solidFill>
                <a:latin typeface="SimHei"/>
                <a:ea typeface="SimHei"/>
                <a:cs typeface="SimHei"/>
                <a:sym typeface="SimHei"/>
              </a:defRPr>
            </a:lvl1pPr>
          </a:lstStyle>
          <a:p>
            <a:r>
              <a:t>DESPUES</a:t>
            </a:r>
          </a:p>
        </p:txBody>
      </p:sp>
      <p:sp>
        <p:nvSpPr>
          <p:cNvPr id="70" name="Shape 70"/>
          <p:cNvSpPr/>
          <p:nvPr/>
        </p:nvSpPr>
        <p:spPr>
          <a:xfrm>
            <a:off x="5029200" y="4876800"/>
            <a:ext cx="781606"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457200">
              <a:defRPr sz="1600">
                <a:solidFill>
                  <a:srgbClr val="D60093"/>
                </a:solidFill>
                <a:latin typeface="SimHei"/>
                <a:ea typeface="SimHei"/>
                <a:cs typeface="SimHei"/>
                <a:sym typeface="SimHei"/>
              </a:defRPr>
            </a:lvl1pPr>
          </a:lstStyle>
          <a:p>
            <a:r>
              <a:t>ANTES</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73" name="Shape 73"/>
          <p:cNvSpPr/>
          <p:nvPr/>
        </p:nvSpPr>
        <p:spPr>
          <a:xfrm>
            <a:off x="684212" y="476250"/>
            <a:ext cx="2386569"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b="1">
                <a:solidFill>
                  <a:srgbClr val="FFFFFF"/>
                </a:solidFill>
              </a:defRPr>
            </a:pPr>
            <a:r>
              <a:t>Y la hidrolipoclasia</a:t>
            </a:r>
            <a:r>
              <a:rPr b="0">
                <a:solidFill>
                  <a:srgbClr val="000000"/>
                </a:solidFill>
              </a:rPr>
              <a:t> </a:t>
            </a:r>
            <a:r>
              <a:t>?</a:t>
            </a:r>
          </a:p>
        </p:txBody>
      </p:sp>
      <p:sp>
        <p:nvSpPr>
          <p:cNvPr id="74" name="Shape 74"/>
          <p:cNvSpPr/>
          <p:nvPr/>
        </p:nvSpPr>
        <p:spPr>
          <a:xfrm>
            <a:off x="611187" y="1052512"/>
            <a:ext cx="7580313" cy="14174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Esta se efectúa en el panículo adiposo, que es la capa grasa que se encuentra por debajo de la piel y que en otras especies animales sirve para aislar del frío y en épocas de escasez de comida, funciona como fuente de adquisición de alimentos energéticos substituyendo de manera eficaz a los glúcidos o hidratos de carbono.</a:t>
            </a:r>
          </a:p>
        </p:txBody>
      </p:sp>
      <p:pic>
        <p:nvPicPr>
          <p:cNvPr id="75" name="Morsa%20(Odobenus%20rosmarus)2.jpg"/>
          <p:cNvPicPr>
            <a:picLocks noChangeAspect="1"/>
          </p:cNvPicPr>
          <p:nvPr/>
        </p:nvPicPr>
        <p:blipFill>
          <a:blip r:embed="rId2">
            <a:extLst/>
          </a:blip>
          <a:stretch>
            <a:fillRect/>
          </a:stretch>
        </p:blipFill>
        <p:spPr>
          <a:xfrm>
            <a:off x="1737518" y="2695574"/>
            <a:ext cx="5327650" cy="3836988"/>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p:nvPr/>
        </p:nvSpPr>
        <p:spPr>
          <a:xfrm>
            <a:off x="-1" y="13648"/>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78" name="Shape 78"/>
          <p:cNvSpPr/>
          <p:nvPr/>
        </p:nvSpPr>
        <p:spPr>
          <a:xfrm>
            <a:off x="755650" y="4365625"/>
            <a:ext cx="7796213" cy="203132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rPr dirty="0"/>
              <a:t>1.- </a:t>
            </a:r>
            <a:r>
              <a:rPr dirty="0" err="1"/>
              <a:t>Célula</a:t>
            </a:r>
            <a:r>
              <a:rPr dirty="0"/>
              <a:t> </a:t>
            </a:r>
            <a:r>
              <a:rPr dirty="0" err="1"/>
              <a:t>grasa</a:t>
            </a:r>
            <a:r>
              <a:rPr dirty="0"/>
              <a:t> normal, </a:t>
            </a:r>
            <a:r>
              <a:rPr dirty="0" err="1"/>
              <a:t>previa</a:t>
            </a:r>
            <a:r>
              <a:rPr dirty="0"/>
              <a:t> a </a:t>
            </a:r>
            <a:r>
              <a:rPr dirty="0" err="1"/>
              <a:t>tratamiento</a:t>
            </a:r>
            <a:endParaRPr dirty="0"/>
          </a:p>
          <a:p>
            <a:pPr>
              <a:defRPr>
                <a:solidFill>
                  <a:srgbClr val="FFFFFF"/>
                </a:solidFill>
              </a:defRPr>
            </a:pPr>
            <a:r>
              <a:rPr dirty="0"/>
              <a:t>2.- Durante el </a:t>
            </a:r>
            <a:r>
              <a:rPr dirty="0" err="1"/>
              <a:t>tratamiento</a:t>
            </a:r>
            <a:r>
              <a:rPr dirty="0"/>
              <a:t> la </a:t>
            </a:r>
            <a:r>
              <a:rPr dirty="0" err="1"/>
              <a:t>actividad</a:t>
            </a:r>
            <a:r>
              <a:rPr dirty="0"/>
              <a:t> molecular de la </a:t>
            </a:r>
            <a:r>
              <a:rPr dirty="0" err="1"/>
              <a:t>solución</a:t>
            </a:r>
            <a:r>
              <a:rPr dirty="0"/>
              <a:t> </a:t>
            </a:r>
            <a:r>
              <a:rPr dirty="0" err="1"/>
              <a:t>hipotónica</a:t>
            </a:r>
            <a:r>
              <a:rPr dirty="0"/>
              <a:t>                         se  </a:t>
            </a:r>
            <a:r>
              <a:rPr dirty="0" err="1"/>
              <a:t>trasmite</a:t>
            </a:r>
            <a:r>
              <a:rPr dirty="0"/>
              <a:t> a la </a:t>
            </a:r>
            <a:r>
              <a:rPr dirty="0" err="1"/>
              <a:t>membrana</a:t>
            </a:r>
            <a:r>
              <a:rPr dirty="0"/>
              <a:t> </a:t>
            </a:r>
            <a:r>
              <a:rPr dirty="0" err="1"/>
              <a:t>celular</a:t>
            </a:r>
            <a:r>
              <a:rPr dirty="0"/>
              <a:t> de la </a:t>
            </a:r>
            <a:r>
              <a:rPr dirty="0" err="1"/>
              <a:t>célula</a:t>
            </a:r>
            <a:r>
              <a:rPr dirty="0"/>
              <a:t> </a:t>
            </a:r>
            <a:r>
              <a:rPr dirty="0" err="1"/>
              <a:t>grasa</a:t>
            </a:r>
            <a:r>
              <a:rPr dirty="0"/>
              <a:t>.</a:t>
            </a:r>
          </a:p>
          <a:p>
            <a:pPr>
              <a:defRPr>
                <a:solidFill>
                  <a:srgbClr val="FFFFFF"/>
                </a:solidFill>
              </a:defRPr>
            </a:pPr>
            <a:r>
              <a:rPr dirty="0"/>
              <a:t>3.- Se </a:t>
            </a:r>
            <a:r>
              <a:rPr dirty="0" err="1"/>
              <a:t>destruye</a:t>
            </a:r>
            <a:r>
              <a:rPr dirty="0"/>
              <a:t> la </a:t>
            </a:r>
            <a:r>
              <a:rPr dirty="0" err="1"/>
              <a:t>membrana</a:t>
            </a:r>
            <a:r>
              <a:rPr dirty="0"/>
              <a:t> de la </a:t>
            </a:r>
            <a:r>
              <a:rPr dirty="0" err="1"/>
              <a:t>célula</a:t>
            </a:r>
            <a:r>
              <a:rPr dirty="0"/>
              <a:t> </a:t>
            </a:r>
            <a:r>
              <a:rPr dirty="0" err="1"/>
              <a:t>licuando</a:t>
            </a:r>
            <a:r>
              <a:rPr dirty="0"/>
              <a:t> la </a:t>
            </a:r>
            <a:r>
              <a:rPr dirty="0" err="1"/>
              <a:t>grasa</a:t>
            </a:r>
            <a:r>
              <a:rPr dirty="0"/>
              <a:t> y </a:t>
            </a:r>
            <a:r>
              <a:rPr dirty="0" smtClean="0"/>
              <a:t>l</a:t>
            </a:r>
            <a:r>
              <a:rPr lang="es-MX" dirty="0" smtClean="0"/>
              <a:t>i</a:t>
            </a:r>
            <a:r>
              <a:rPr dirty="0" err="1" smtClean="0"/>
              <a:t>berándola</a:t>
            </a:r>
            <a:r>
              <a:rPr dirty="0"/>
              <a:t>.</a:t>
            </a:r>
          </a:p>
          <a:p>
            <a:pPr>
              <a:defRPr>
                <a:solidFill>
                  <a:srgbClr val="FFFFFF"/>
                </a:solidFill>
              </a:defRPr>
            </a:pPr>
            <a:r>
              <a:rPr dirty="0"/>
              <a:t>4.- La </a:t>
            </a:r>
            <a:r>
              <a:rPr dirty="0" err="1"/>
              <a:t>grasa</a:t>
            </a:r>
            <a:r>
              <a:rPr dirty="0"/>
              <a:t> </a:t>
            </a:r>
            <a:r>
              <a:rPr dirty="0" err="1"/>
              <a:t>liberada</a:t>
            </a:r>
            <a:r>
              <a:rPr dirty="0"/>
              <a:t> se </a:t>
            </a:r>
            <a:r>
              <a:rPr dirty="0" err="1"/>
              <a:t>integra</a:t>
            </a:r>
            <a:r>
              <a:rPr dirty="0"/>
              <a:t> a </a:t>
            </a:r>
            <a:r>
              <a:rPr dirty="0" err="1"/>
              <a:t>vías</a:t>
            </a:r>
            <a:r>
              <a:rPr dirty="0"/>
              <a:t> </a:t>
            </a:r>
            <a:r>
              <a:rPr dirty="0" err="1"/>
              <a:t>circulatorias</a:t>
            </a:r>
            <a:r>
              <a:rPr dirty="0"/>
              <a:t> </a:t>
            </a:r>
            <a:r>
              <a:rPr dirty="0" err="1"/>
              <a:t>linfáticas</a:t>
            </a:r>
            <a:r>
              <a:rPr dirty="0"/>
              <a:t> y </a:t>
            </a:r>
            <a:r>
              <a:rPr dirty="0" err="1"/>
              <a:t>hemáticas</a:t>
            </a:r>
            <a:r>
              <a:rPr dirty="0"/>
              <a:t> y se </a:t>
            </a:r>
            <a:r>
              <a:rPr dirty="0" err="1"/>
              <a:t>redistribuye</a:t>
            </a:r>
            <a:r>
              <a:rPr dirty="0"/>
              <a:t> o se </a:t>
            </a:r>
            <a:r>
              <a:rPr dirty="0" err="1"/>
              <a:t>metaboliza</a:t>
            </a:r>
            <a:r>
              <a:rPr dirty="0"/>
              <a:t>, </a:t>
            </a:r>
            <a:r>
              <a:rPr dirty="0" err="1"/>
              <a:t>aunque</a:t>
            </a:r>
            <a:r>
              <a:rPr dirty="0"/>
              <a:t> </a:t>
            </a:r>
            <a:r>
              <a:rPr dirty="0" err="1"/>
              <a:t>pequeñas</a:t>
            </a:r>
            <a:r>
              <a:rPr dirty="0"/>
              <a:t> </a:t>
            </a:r>
            <a:r>
              <a:rPr dirty="0" err="1"/>
              <a:t>porciones</a:t>
            </a:r>
            <a:r>
              <a:rPr dirty="0"/>
              <a:t> </a:t>
            </a:r>
            <a:r>
              <a:rPr dirty="0" err="1"/>
              <a:t>pueden</a:t>
            </a:r>
            <a:r>
              <a:rPr dirty="0"/>
              <a:t> </a:t>
            </a:r>
            <a:r>
              <a:rPr dirty="0" err="1"/>
              <a:t>ser</a:t>
            </a:r>
            <a:r>
              <a:rPr dirty="0"/>
              <a:t> </a:t>
            </a:r>
            <a:r>
              <a:rPr dirty="0" err="1"/>
              <a:t>excretadas</a:t>
            </a:r>
            <a:r>
              <a:rPr dirty="0"/>
              <a:t>..</a:t>
            </a:r>
          </a:p>
        </p:txBody>
      </p:sp>
      <p:pic>
        <p:nvPicPr>
          <p:cNvPr id="79" name="cavitacion-1.png"/>
          <p:cNvPicPr>
            <a:picLocks noChangeAspect="1"/>
          </p:cNvPicPr>
          <p:nvPr/>
        </p:nvPicPr>
        <p:blipFill>
          <a:blip r:embed="rId2">
            <a:extLst/>
          </a:blip>
          <a:stretch>
            <a:fillRect/>
          </a:stretch>
        </p:blipFill>
        <p:spPr>
          <a:xfrm>
            <a:off x="1403350" y="2133600"/>
            <a:ext cx="5803900" cy="2108200"/>
          </a:xfrm>
          <a:prstGeom prst="rect">
            <a:avLst/>
          </a:prstGeom>
          <a:ln w="12700">
            <a:miter lim="400000"/>
          </a:ln>
        </p:spPr>
      </p:pic>
      <p:sp>
        <p:nvSpPr>
          <p:cNvPr id="80" name="Shape 80"/>
          <p:cNvSpPr/>
          <p:nvPr/>
        </p:nvSpPr>
        <p:spPr>
          <a:xfrm>
            <a:off x="1476375" y="1412875"/>
            <a:ext cx="3356556"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rgbClr val="FFFFFF"/>
                </a:solidFill>
              </a:defRPr>
            </a:lvl1pPr>
          </a:lstStyle>
          <a:p>
            <a:r>
              <a:t>Representación microscópica</a:t>
            </a:r>
          </a:p>
        </p:txBody>
      </p:sp>
      <p:pic>
        <p:nvPicPr>
          <p:cNvPr id="81" name="ondas.png"/>
          <p:cNvPicPr>
            <a:picLocks noChangeAspect="1"/>
          </p:cNvPicPr>
          <p:nvPr/>
        </p:nvPicPr>
        <p:blipFill>
          <a:blip r:embed="rId3">
            <a:extLst/>
          </a:blip>
          <a:stretch>
            <a:fillRect/>
          </a:stretch>
        </p:blipFill>
        <p:spPr>
          <a:xfrm>
            <a:off x="2987675" y="1700212"/>
            <a:ext cx="3813175" cy="2838451"/>
          </a:xfrm>
          <a:prstGeom prst="rect">
            <a:avLst/>
          </a:prstGeom>
          <a:ln w="12700">
            <a:miter lim="400000"/>
          </a:ln>
        </p:spPr>
      </p:pic>
      <p:sp>
        <p:nvSpPr>
          <p:cNvPr id="82" name="Shape 82"/>
          <p:cNvSpPr/>
          <p:nvPr/>
        </p:nvSpPr>
        <p:spPr>
          <a:xfrm>
            <a:off x="1455737" y="1865312"/>
            <a:ext cx="5249092"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rgbClr val="FFFFFF"/>
                </a:solidFill>
              </a:defRPr>
            </a:lvl1pPr>
          </a:lstStyle>
          <a:p>
            <a:r>
              <a:t>1                            2                     3                        4</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85" name="Hidrolipo6.png"/>
          <p:cNvPicPr>
            <a:picLocks noChangeAspect="1"/>
          </p:cNvPicPr>
          <p:nvPr/>
        </p:nvPicPr>
        <p:blipFill>
          <a:blip r:embed="rId2">
            <a:extLst/>
          </a:blip>
          <a:stretch>
            <a:fillRect/>
          </a:stretch>
        </p:blipFill>
        <p:spPr>
          <a:xfrm>
            <a:off x="1966912" y="2124075"/>
            <a:ext cx="5210176" cy="2609850"/>
          </a:xfrm>
          <a:prstGeom prst="rect">
            <a:avLst/>
          </a:prstGeom>
          <a:ln w="12700">
            <a:miter lim="400000"/>
          </a:ln>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88" name="Shape 88"/>
          <p:cNvSpPr/>
          <p:nvPr/>
        </p:nvSpPr>
        <p:spPr>
          <a:xfrm>
            <a:off x="-1" y="1916112"/>
            <a:ext cx="9144002" cy="4941888"/>
          </a:xfrm>
          <a:prstGeom prst="rect">
            <a:avLst/>
          </a:prstGeom>
          <a:solidFill>
            <a:srgbClr val="000000"/>
          </a:solidFill>
          <a:ln>
            <a:solidFill>
              <a:srgbClr val="000000"/>
            </a:solidFill>
          </a:ln>
        </p:spPr>
        <p:txBody>
          <a:bodyPr lIns="45719" rIns="45719" anchor="ctr"/>
          <a:lstStyle/>
          <a:p>
            <a:endParaRPr/>
          </a:p>
        </p:txBody>
      </p:sp>
      <p:sp>
        <p:nvSpPr>
          <p:cNvPr id="89" name="Shape 89"/>
          <p:cNvSpPr/>
          <p:nvPr/>
        </p:nvSpPr>
        <p:spPr>
          <a:xfrm>
            <a:off x="2843212" y="549275"/>
            <a:ext cx="2973919" cy="3752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b="1">
                <a:solidFill>
                  <a:srgbClr val="FF0066"/>
                </a:solidFill>
                <a:effectLst>
                  <a:outerShdw blurRad="12700" dist="25400" dir="2700000" rotWithShape="0">
                    <a:srgbClr val="DDDDDD"/>
                  </a:outerShdw>
                </a:effectLst>
              </a:defRPr>
            </a:lvl1pPr>
          </a:lstStyle>
          <a:p>
            <a:r>
              <a:t>Piel y Panículo Adiposo</a:t>
            </a:r>
          </a:p>
        </p:txBody>
      </p:sp>
      <p:pic>
        <p:nvPicPr>
          <p:cNvPr id="90" name="Piel46.jpg" descr="Archivo:Piel46.JPG">
            <a:hlinkClick r:id="rId2"/>
          </p:cNvPr>
          <p:cNvPicPr>
            <a:picLocks noChangeAspect="1"/>
          </p:cNvPicPr>
          <p:nvPr/>
        </p:nvPicPr>
        <p:blipFill>
          <a:blip r:embed="rId3">
            <a:extLst/>
          </a:blip>
          <a:stretch>
            <a:fillRect/>
          </a:stretch>
        </p:blipFill>
        <p:spPr>
          <a:xfrm>
            <a:off x="0" y="1250950"/>
            <a:ext cx="9144000" cy="5607050"/>
          </a:xfrm>
          <a:prstGeom prst="rect">
            <a:avLst/>
          </a:prstGeom>
          <a:ln w="12700">
            <a:miter lim="400000"/>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93" name="Shape 93"/>
          <p:cNvSpPr/>
          <p:nvPr/>
        </p:nvSpPr>
        <p:spPr>
          <a:xfrm>
            <a:off x="592137" y="2655887"/>
            <a:ext cx="7508876" cy="24842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t>Concepto de piel</a:t>
            </a:r>
          </a:p>
          <a:p>
            <a:pPr>
              <a:defRPr>
                <a:solidFill>
                  <a:srgbClr val="FFFFFF"/>
                </a:solidFill>
              </a:defRPr>
            </a:pPr>
            <a:r>
              <a:t>La piel es la frontera del organismo con el medio externo. Su función primordial es la adaptación y la conexión del individuo con el medio ambiente. Se considera el órgano de mayor superficie (puede alcanzar entre 1`2 -2 m2) y es también el órgano de mayor peso ya que puede llegar a pesar hasta 4Kg. La piel difiere de una región a otra, hay zonas más gruesas como las plantas de los pies y las palmas de las manos; y hay zonas más finas que constituyen los párpados, los pliegues o superficies de flexión y extensión.</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p:nvPr/>
        </p:nvSpPr>
        <p:spPr>
          <a:xfrm>
            <a:off x="-1" y="0"/>
            <a:ext cx="9144002" cy="6858000"/>
          </a:xfrm>
          <a:prstGeom prst="rect">
            <a:avLst/>
          </a:prstGeom>
          <a:gradFill>
            <a:gsLst>
              <a:gs pos="0">
                <a:srgbClr val="3D8D93"/>
              </a:gs>
              <a:gs pos="100000">
                <a:srgbClr val="1C4144"/>
              </a:gs>
            </a:gsLst>
            <a:lin ang="16200000"/>
          </a:gradFill>
          <a:ln w="12700">
            <a:miter lim="400000"/>
          </a:ln>
        </p:spPr>
        <p:txBody>
          <a:bodyPr lIns="45719" rIns="45719" anchor="ctr"/>
          <a:lstStyle/>
          <a:p>
            <a:pPr algn="ctr"/>
            <a:endParaRPr/>
          </a:p>
        </p:txBody>
      </p:sp>
      <p:sp>
        <p:nvSpPr>
          <p:cNvPr id="96" name="Shape 96"/>
          <p:cNvSpPr/>
          <p:nvPr/>
        </p:nvSpPr>
        <p:spPr>
          <a:xfrm>
            <a:off x="611187" y="3284537"/>
            <a:ext cx="8083551" cy="27509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t>1) PROTECCION: </a:t>
            </a:r>
          </a:p>
          <a:p>
            <a:pPr>
              <a:defRPr>
                <a:solidFill>
                  <a:srgbClr val="FFFFFF"/>
                </a:solidFill>
              </a:defRPr>
            </a:pPr>
            <a:r>
              <a:t>         Protege nuestro cuerpo del mundo exterior. Por ejemplo de los traumatismos.</a:t>
            </a:r>
          </a:p>
          <a:p>
            <a:pPr>
              <a:defRPr>
                <a:solidFill>
                  <a:srgbClr val="FFFFFF"/>
                </a:solidFill>
              </a:defRPr>
            </a:pPr>
            <a:r>
              <a:t>2) TERMOREGULACION: </a:t>
            </a:r>
          </a:p>
          <a:p>
            <a:pPr>
              <a:defRPr>
                <a:solidFill>
                  <a:srgbClr val="FFFFFF"/>
                </a:solidFill>
              </a:defRPr>
            </a:pPr>
            <a:r>
              <a:t>        Regula la temperatura constante de 37 grados que el individuo necesita. </a:t>
            </a:r>
          </a:p>
          <a:p>
            <a:pPr>
              <a:defRPr>
                <a:solidFill>
                  <a:srgbClr val="FFFFFF"/>
                </a:solidFill>
              </a:defRPr>
            </a:pPr>
            <a:r>
              <a:t>3) SENSIBILIDAD: </a:t>
            </a:r>
          </a:p>
          <a:p>
            <a:pPr>
              <a:defRPr>
                <a:solidFill>
                  <a:srgbClr val="FFFFFF"/>
                </a:solidFill>
              </a:defRPr>
            </a:pPr>
            <a:r>
              <a:t>         Por esta función es que sentimos calor, frío, etc.</a:t>
            </a:r>
          </a:p>
          <a:p>
            <a:pPr>
              <a:defRPr>
                <a:solidFill>
                  <a:srgbClr val="FFFFFF"/>
                </a:solidFill>
              </a:defRPr>
            </a:pPr>
            <a:r>
              <a:t>4) DEPOSITO: </a:t>
            </a:r>
          </a:p>
          <a:p>
            <a:pPr>
              <a:defRPr>
                <a:solidFill>
                  <a:srgbClr val="FFFFFF"/>
                </a:solidFill>
              </a:defRPr>
            </a:pPr>
            <a:r>
              <a:t>         Es un reservorio de múltiples sustancias como: minerales, sustancias grasas, sustancias orgánicas, hormonas, vitaminas, etc...</a:t>
            </a:r>
          </a:p>
        </p:txBody>
      </p:sp>
      <p:sp>
        <p:nvSpPr>
          <p:cNvPr id="97" name="Shape 97"/>
          <p:cNvSpPr/>
          <p:nvPr/>
        </p:nvSpPr>
        <p:spPr>
          <a:xfrm>
            <a:off x="2987674" y="1052512"/>
            <a:ext cx="2301849"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rgbClr val="FFFF00"/>
                </a:solidFill>
                <a:effectLst>
                  <a:outerShdw blurRad="12700" dist="25400" dir="2700000" rotWithShape="0">
                    <a:srgbClr val="DDDDDD"/>
                  </a:outerShdw>
                </a:effectLst>
              </a:defRPr>
            </a:lvl1pPr>
          </a:lstStyle>
          <a:p>
            <a:r>
              <a:t>Funciones de la Piel</a:t>
            </a:r>
          </a:p>
        </p:txBody>
      </p:sp>
      <p:pic>
        <p:nvPicPr>
          <p:cNvPr id="98" name="happysunhgclr3169bl4.png" descr="ANIMOTECA GIF"/>
          <p:cNvPicPr>
            <a:picLocks noChangeAspect="1"/>
          </p:cNvPicPr>
          <p:nvPr/>
        </p:nvPicPr>
        <p:blipFill>
          <a:blip r:embed="rId2">
            <a:extLst/>
          </a:blip>
          <a:stretch>
            <a:fillRect/>
          </a:stretch>
        </p:blipFill>
        <p:spPr>
          <a:xfrm>
            <a:off x="5508625" y="188912"/>
            <a:ext cx="3333750" cy="3333751"/>
          </a:xfrm>
          <a:prstGeom prst="rect">
            <a:avLst/>
          </a:prstGeom>
          <a:ln w="12700">
            <a:miter lim="400000"/>
          </a:ln>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101" name="Shape 101"/>
          <p:cNvSpPr/>
          <p:nvPr/>
        </p:nvSpPr>
        <p:spPr>
          <a:xfrm>
            <a:off x="468312" y="1273174"/>
            <a:ext cx="7724776" cy="54179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t>5) EMUNTORIO: </a:t>
            </a:r>
          </a:p>
          <a:p>
            <a:pPr>
              <a:defRPr>
                <a:solidFill>
                  <a:srgbClr val="FFFFFF"/>
                </a:solidFill>
              </a:defRPr>
            </a:pPr>
            <a:r>
              <a:t>         Es la eliminación de distintas sustancias a través del sudor y la secreción sebácea.</a:t>
            </a:r>
          </a:p>
          <a:p>
            <a:pPr>
              <a:defRPr>
                <a:solidFill>
                  <a:srgbClr val="FFFFFF"/>
                </a:solidFill>
              </a:defRPr>
            </a:pPr>
            <a:r>
              <a:t>6) ANTIMICROBIANA: </a:t>
            </a:r>
          </a:p>
          <a:p>
            <a:pPr>
              <a:defRPr>
                <a:solidFill>
                  <a:srgbClr val="FFFFFF"/>
                </a:solidFill>
              </a:defRPr>
            </a:pPr>
            <a:r>
              <a:t>         Es la primera gran defensa del organismo y actúa como una barrera natural. Si esta barrera se rompe se producen las infecciones.</a:t>
            </a:r>
          </a:p>
          <a:p>
            <a:pPr>
              <a:defRPr>
                <a:solidFill>
                  <a:srgbClr val="FFFFFF"/>
                </a:solidFill>
              </a:defRPr>
            </a:pPr>
            <a:r>
              <a:t>7) MELANOGENA O DE PIGMENTACION: </a:t>
            </a:r>
          </a:p>
          <a:p>
            <a:pPr>
              <a:defRPr>
                <a:solidFill>
                  <a:srgbClr val="FFFFFF"/>
                </a:solidFill>
              </a:defRPr>
            </a:pPr>
            <a:r>
              <a:t>         En la capa basal de la epidermis se encuentran las células melanogenas, que producen la melanina, que es la que da las distintas tonalidades a la piel. Es así que tenemos las distintas razas:</a:t>
            </a:r>
            <a:endParaRPr i="1"/>
          </a:p>
          <a:p>
            <a:pPr>
              <a:defRPr i="1">
                <a:solidFill>
                  <a:srgbClr val="FFFFFF"/>
                </a:solidFill>
              </a:defRPr>
            </a:pPr>
            <a:r>
              <a:t>Raza Blanca:</a:t>
            </a:r>
            <a:r>
              <a:rPr i="0"/>
              <a:t> Menos melanina y menos protección.</a:t>
            </a:r>
          </a:p>
          <a:p>
            <a:pPr>
              <a:defRPr i="1">
                <a:solidFill>
                  <a:srgbClr val="FFFFFF"/>
                </a:solidFill>
              </a:defRPr>
            </a:pPr>
            <a:r>
              <a:t>Raza Amarilla:</a:t>
            </a:r>
            <a:r>
              <a:rPr i="0"/>
              <a:t> </a:t>
            </a:r>
          </a:p>
          <a:p>
            <a:pPr>
              <a:defRPr i="1">
                <a:solidFill>
                  <a:srgbClr val="FFFFFF"/>
                </a:solidFill>
              </a:defRPr>
            </a:pPr>
            <a:r>
              <a:t>Raza Negra:</a:t>
            </a:r>
            <a:r>
              <a:rPr i="0"/>
              <a:t> Mas melanina y mas protección.</a:t>
            </a:r>
          </a:p>
          <a:p>
            <a:pPr>
              <a:defRPr>
                <a:solidFill>
                  <a:srgbClr val="FFFFFF"/>
                </a:solidFill>
              </a:defRPr>
            </a:pPr>
            <a:r>
              <a:t>Estos pigmentos nos protegen de los rayos solares. Los albinos no tienen pigmentos, por ello deben evitar el sol, que les producirán quemaduras importantes y pueden derivar en cáncer de piel. La pigmentación se intensifica en el verano y disminuye en el invierno. Las pieles blancas y sensibles de personas rubias, pelirrojas y de los niños, se debían proteger con bronceadores en el verano que contengan filtro y pantalla solar</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p:nvPr/>
        </p:nvSpPr>
        <p:spPr>
          <a:xfrm>
            <a:off x="-1" y="0"/>
            <a:ext cx="9144002" cy="6858000"/>
          </a:xfrm>
          <a:prstGeom prst="rect">
            <a:avLst/>
          </a:prstGeom>
          <a:gradFill>
            <a:gsLst>
              <a:gs pos="0">
                <a:srgbClr val="3D8D93"/>
              </a:gs>
              <a:gs pos="100000">
                <a:srgbClr val="1C4144"/>
              </a:gs>
            </a:gsLst>
            <a:lin ang="16200000"/>
          </a:gradFill>
          <a:ln>
            <a:solidFill>
              <a:srgbClr val="FFFFFF"/>
            </a:solidFill>
          </a:ln>
        </p:spPr>
        <p:txBody>
          <a:bodyPr lIns="45719" rIns="45719" anchor="ctr"/>
          <a:lstStyle/>
          <a:p>
            <a:pPr algn="ctr"/>
            <a:endParaRPr/>
          </a:p>
        </p:txBody>
      </p:sp>
      <p:pic>
        <p:nvPicPr>
          <p:cNvPr id="104" name="image.png"/>
          <p:cNvPicPr>
            <a:picLocks noChangeAspect="1"/>
          </p:cNvPicPr>
          <p:nvPr/>
        </p:nvPicPr>
        <p:blipFill>
          <a:blip r:embed="rId2">
            <a:extLst/>
          </a:blip>
          <a:stretch>
            <a:fillRect/>
          </a:stretch>
        </p:blipFill>
        <p:spPr>
          <a:xfrm>
            <a:off x="2987675" y="2420937"/>
            <a:ext cx="5162550" cy="3181351"/>
          </a:xfrm>
          <a:prstGeom prst="rect">
            <a:avLst/>
          </a:prstGeom>
          <a:ln w="12700">
            <a:miter lim="400000"/>
          </a:ln>
        </p:spPr>
      </p:pic>
      <p:sp>
        <p:nvSpPr>
          <p:cNvPr id="105" name="Shape 105"/>
          <p:cNvSpPr/>
          <p:nvPr/>
        </p:nvSpPr>
        <p:spPr>
          <a:xfrm>
            <a:off x="663575" y="2513012"/>
            <a:ext cx="1095261"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defRPr>
            </a:lvl1pPr>
          </a:lstStyle>
          <a:p>
            <a:r>
              <a:t>Estrato córneo</a:t>
            </a:r>
          </a:p>
        </p:txBody>
      </p:sp>
      <p:sp>
        <p:nvSpPr>
          <p:cNvPr id="106" name="Shape 106"/>
          <p:cNvSpPr/>
          <p:nvPr/>
        </p:nvSpPr>
        <p:spPr>
          <a:xfrm>
            <a:off x="1835150" y="2636837"/>
            <a:ext cx="1081088" cy="1"/>
          </a:xfrm>
          <a:prstGeom prst="line">
            <a:avLst/>
          </a:prstGeom>
          <a:ln>
            <a:solidFill>
              <a:srgbClr val="FFFFFF"/>
            </a:solidFill>
            <a:tailEnd type="triangle"/>
          </a:ln>
        </p:spPr>
        <p:txBody>
          <a:bodyPr lIns="45719" rIns="45719"/>
          <a:lstStyle/>
          <a:p>
            <a:endParaRPr/>
          </a:p>
        </p:txBody>
      </p:sp>
      <p:sp>
        <p:nvSpPr>
          <p:cNvPr id="107" name="Shape 107"/>
          <p:cNvSpPr/>
          <p:nvPr/>
        </p:nvSpPr>
        <p:spPr>
          <a:xfrm>
            <a:off x="755650" y="4149725"/>
            <a:ext cx="586716"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defRPr>
            </a:lvl1pPr>
          </a:lstStyle>
          <a:p>
            <a:r>
              <a:t>Dermis</a:t>
            </a:r>
          </a:p>
        </p:txBody>
      </p:sp>
      <p:sp>
        <p:nvSpPr>
          <p:cNvPr id="108" name="Shape 108"/>
          <p:cNvSpPr/>
          <p:nvPr/>
        </p:nvSpPr>
        <p:spPr>
          <a:xfrm>
            <a:off x="1476375" y="4292600"/>
            <a:ext cx="1655763" cy="0"/>
          </a:xfrm>
          <a:prstGeom prst="line">
            <a:avLst/>
          </a:prstGeom>
          <a:ln>
            <a:solidFill>
              <a:srgbClr val="000000"/>
            </a:solidFill>
            <a:tailEnd type="triangle"/>
          </a:ln>
        </p:spPr>
        <p:txBody>
          <a:bodyPr lIns="45719" rIns="45719"/>
          <a:lstStyle/>
          <a:p>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111" name="image.png"/>
          <p:cNvPicPr>
            <a:picLocks noChangeAspect="1"/>
          </p:cNvPicPr>
          <p:nvPr/>
        </p:nvPicPr>
        <p:blipFill>
          <a:blip r:embed="rId2">
            <a:extLst/>
          </a:blip>
          <a:stretch>
            <a:fillRect/>
          </a:stretch>
        </p:blipFill>
        <p:spPr>
          <a:xfrm>
            <a:off x="2051050" y="2565400"/>
            <a:ext cx="5048250" cy="3114675"/>
          </a:xfrm>
          <a:prstGeom prst="rect">
            <a:avLst/>
          </a:prstGeom>
          <a:ln w="12700">
            <a:miter lim="400000"/>
          </a:ln>
        </p:spPr>
      </p:pic>
      <p:sp>
        <p:nvSpPr>
          <p:cNvPr id="112" name="Shape 112"/>
          <p:cNvSpPr/>
          <p:nvPr/>
        </p:nvSpPr>
        <p:spPr>
          <a:xfrm>
            <a:off x="250825" y="3141662"/>
            <a:ext cx="1260448" cy="2888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solidFill>
                  <a:srgbClr val="FFFFFF"/>
                </a:solidFill>
              </a:defRPr>
            </a:lvl1pPr>
          </a:lstStyle>
          <a:p>
            <a:r>
              <a:t>Estrato córneo</a:t>
            </a:r>
          </a:p>
        </p:txBody>
      </p:sp>
      <p:sp>
        <p:nvSpPr>
          <p:cNvPr id="113" name="Shape 113"/>
          <p:cNvSpPr/>
          <p:nvPr/>
        </p:nvSpPr>
        <p:spPr>
          <a:xfrm>
            <a:off x="1763712" y="3284537"/>
            <a:ext cx="431801" cy="1"/>
          </a:xfrm>
          <a:prstGeom prst="line">
            <a:avLst/>
          </a:prstGeom>
          <a:ln>
            <a:solidFill>
              <a:srgbClr val="FFFFFF"/>
            </a:solidFill>
            <a:tailEnd type="triangle"/>
          </a:ln>
        </p:spPr>
        <p:txBody>
          <a:bodyPr lIns="45719" rIns="45719"/>
          <a:lstStyle/>
          <a:p>
            <a:endParaRPr/>
          </a:p>
        </p:txBody>
      </p:sp>
      <p:sp>
        <p:nvSpPr>
          <p:cNvPr id="114" name="Shape 114"/>
          <p:cNvSpPr/>
          <p:nvPr/>
        </p:nvSpPr>
        <p:spPr>
          <a:xfrm>
            <a:off x="303212" y="5105400"/>
            <a:ext cx="1273409" cy="2642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200">
                <a:solidFill>
                  <a:srgbClr val="FFFFFF"/>
                </a:solidFill>
              </a:defRPr>
            </a:lvl1pPr>
          </a:lstStyle>
          <a:p>
            <a:r>
              <a:t>Panículo adiposo</a:t>
            </a:r>
          </a:p>
        </p:txBody>
      </p:sp>
      <p:sp>
        <p:nvSpPr>
          <p:cNvPr id="115" name="Shape 115"/>
          <p:cNvSpPr/>
          <p:nvPr/>
        </p:nvSpPr>
        <p:spPr>
          <a:xfrm>
            <a:off x="1692274" y="5300662"/>
            <a:ext cx="1366839" cy="73026"/>
          </a:xfrm>
          <a:prstGeom prst="line">
            <a:avLst/>
          </a:prstGeom>
          <a:ln>
            <a:solidFill>
              <a:srgbClr val="FFFFFF"/>
            </a:solidFill>
            <a:tailEnd type="triangle"/>
          </a:ln>
        </p:spPr>
        <p:txBody>
          <a:bodyPr lIns="45719" rIns="45719"/>
          <a:lstStyle/>
          <a:p>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33" name="20071208-gorda_botero%5B1%5D.jpg"/>
          <p:cNvPicPr>
            <a:picLocks noChangeAspect="1"/>
          </p:cNvPicPr>
          <p:nvPr/>
        </p:nvPicPr>
        <p:blipFill>
          <a:blip r:embed="rId2">
            <a:extLst/>
          </a:blip>
          <a:stretch>
            <a:fillRect/>
          </a:stretch>
        </p:blipFill>
        <p:spPr>
          <a:xfrm>
            <a:off x="2411412" y="404812"/>
            <a:ext cx="4810126" cy="5761038"/>
          </a:xfrm>
          <a:prstGeom prst="rect">
            <a:avLst/>
          </a:prstGeom>
          <a:ln w="12700">
            <a:miter lim="400000"/>
          </a:ln>
        </p:spPr>
      </p:pic>
      <p:sp>
        <p:nvSpPr>
          <p:cNvPr id="34" name="Shape 34"/>
          <p:cNvSpPr/>
          <p:nvPr/>
        </p:nvSpPr>
        <p:spPr>
          <a:xfrm>
            <a:off x="2627312" y="6237287"/>
            <a:ext cx="4183445"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FFFFFF"/>
                </a:solidFill>
              </a:defRPr>
            </a:lvl1pPr>
          </a:lstStyle>
          <a:p>
            <a:r>
              <a:t>Botero exalta la “belleza” de la obesidad</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123" name="image.png"/>
          <p:cNvPicPr>
            <a:picLocks noChangeAspect="1"/>
          </p:cNvPicPr>
          <p:nvPr/>
        </p:nvPicPr>
        <p:blipFill>
          <a:blip r:embed="rId2">
            <a:extLst/>
          </a:blip>
          <a:stretch>
            <a:fillRect/>
          </a:stretch>
        </p:blipFill>
        <p:spPr>
          <a:xfrm>
            <a:off x="1403350" y="836612"/>
            <a:ext cx="6480175" cy="4695826"/>
          </a:xfrm>
          <a:prstGeom prst="rect">
            <a:avLst/>
          </a:prstGeom>
          <a:ln w="12700">
            <a:miter lim="400000"/>
          </a:ln>
        </p:spPr>
      </p:pic>
      <p:sp>
        <p:nvSpPr>
          <p:cNvPr id="124" name="Shape 124"/>
          <p:cNvSpPr/>
          <p:nvPr/>
        </p:nvSpPr>
        <p:spPr>
          <a:xfrm>
            <a:off x="2103437" y="5537200"/>
            <a:ext cx="2146137" cy="617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a:solidFill>
                  <a:srgbClr val="FFFFFF"/>
                </a:solidFill>
              </a:defRPr>
            </a:pPr>
            <a:r>
              <a:t>A – Adipocito</a:t>
            </a:r>
          </a:p>
          <a:p>
            <a:pPr>
              <a:defRPr>
                <a:solidFill>
                  <a:srgbClr val="FFFFFF"/>
                </a:solidFill>
              </a:defRPr>
            </a:pPr>
            <a:r>
              <a:t>B – Vaso sanguíneo</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127" name="Shape 127"/>
          <p:cNvSpPr/>
          <p:nvPr/>
        </p:nvSpPr>
        <p:spPr>
          <a:xfrm>
            <a:off x="755650" y="3284537"/>
            <a:ext cx="7940675" cy="3017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t>Existen dos formas histológicas de aumento de volumen corporal por depósito de grasa:</a:t>
            </a:r>
          </a:p>
          <a:p>
            <a:pPr>
              <a:defRPr>
                <a:solidFill>
                  <a:srgbClr val="FFFFFF"/>
                </a:solidFill>
              </a:defRPr>
            </a:pPr>
            <a:endParaRPr/>
          </a:p>
          <a:p>
            <a:pPr>
              <a:buSzPct val="100000"/>
              <a:buChar char="-"/>
              <a:defRPr>
                <a:solidFill>
                  <a:srgbClr val="FFFFFF"/>
                </a:solidFill>
              </a:defRPr>
            </a:pPr>
            <a:r>
              <a:t>Hipertrofía es un tejido con la cantidad normal de células pero muy aumentadas de volumen por el depósito de grasas en su citoplasma.</a:t>
            </a:r>
          </a:p>
          <a:p>
            <a:pPr>
              <a:buSzPct val="100000"/>
              <a:buChar char="-"/>
              <a:defRPr>
                <a:solidFill>
                  <a:srgbClr val="FFFFFF"/>
                </a:solidFill>
              </a:defRPr>
            </a:pPr>
            <a:endParaRPr/>
          </a:p>
          <a:p>
            <a:pPr>
              <a:buSzPct val="100000"/>
              <a:buChar char="-"/>
              <a:defRPr>
                <a:solidFill>
                  <a:srgbClr val="FFFFFF"/>
                </a:solidFill>
              </a:defRPr>
            </a:pPr>
            <a:r>
              <a:t>- Hiperplasia es un tejido en el que la cantidad de células se encuentra aumentada a partir de lipoblastos embrionarios que por algún estímulo han logrado desarrollarse hasta constituir células adultas normales. </a:t>
            </a:r>
          </a:p>
          <a:p>
            <a:pPr>
              <a:defRPr>
                <a:solidFill>
                  <a:srgbClr val="FFFFFF"/>
                </a:solidFill>
              </a:defRPr>
            </a:pPr>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130" name="china-gimnasia-artistica.jpg"/>
          <p:cNvPicPr>
            <a:picLocks noChangeAspect="1"/>
          </p:cNvPicPr>
          <p:nvPr/>
        </p:nvPicPr>
        <p:blipFill>
          <a:blip r:embed="rId2">
            <a:extLst/>
          </a:blip>
          <a:stretch>
            <a:fillRect/>
          </a:stretch>
        </p:blipFill>
        <p:spPr>
          <a:xfrm>
            <a:off x="155575" y="46037"/>
            <a:ext cx="4992688" cy="3363913"/>
          </a:xfrm>
          <a:prstGeom prst="rect">
            <a:avLst/>
          </a:prstGeom>
          <a:ln w="12700">
            <a:miter lim="400000"/>
          </a:ln>
        </p:spPr>
      </p:pic>
      <p:sp>
        <p:nvSpPr>
          <p:cNvPr id="131" name="Shape 131"/>
          <p:cNvSpPr/>
          <p:nvPr/>
        </p:nvSpPr>
        <p:spPr>
          <a:xfrm>
            <a:off x="7596187" y="1484312"/>
            <a:ext cx="215901" cy="142876"/>
          </a:xfrm>
          <a:prstGeom prst="ellipse">
            <a:avLst/>
          </a:prstGeom>
          <a:solidFill>
            <a:srgbClr val="FFFFFF"/>
          </a:solidFill>
          <a:ln>
            <a:solidFill>
              <a:srgbClr val="FFFFFF"/>
            </a:solidFill>
          </a:ln>
        </p:spPr>
        <p:txBody>
          <a:bodyPr lIns="45719" rIns="45719" anchor="ctr"/>
          <a:lstStyle/>
          <a:p>
            <a:endParaRPr/>
          </a:p>
        </p:txBody>
      </p:sp>
      <p:pic>
        <p:nvPicPr>
          <p:cNvPr id="132" name="chorizo.png"/>
          <p:cNvPicPr>
            <a:picLocks noChangeAspect="1"/>
          </p:cNvPicPr>
          <p:nvPr/>
        </p:nvPicPr>
        <p:blipFill>
          <a:blip r:embed="rId3">
            <a:extLst/>
          </a:blip>
          <a:stretch>
            <a:fillRect/>
          </a:stretch>
        </p:blipFill>
        <p:spPr>
          <a:xfrm>
            <a:off x="5143500" y="457200"/>
            <a:ext cx="4000500" cy="6400800"/>
          </a:xfrm>
          <a:prstGeom prst="rect">
            <a:avLst/>
          </a:prstGeom>
          <a:ln w="12700">
            <a:miter lim="400000"/>
          </a:ln>
        </p:spPr>
      </p:pic>
      <p:sp>
        <p:nvSpPr>
          <p:cNvPr id="133" name="Shape 133"/>
          <p:cNvSpPr/>
          <p:nvPr/>
        </p:nvSpPr>
        <p:spPr>
          <a:xfrm>
            <a:off x="808037" y="4673600"/>
            <a:ext cx="4556126" cy="6198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FFFFFF"/>
                </a:solidFill>
              </a:defRPr>
            </a:lvl1pPr>
          </a:lstStyle>
          <a:p>
            <a:r>
              <a:t>En la imagen superior un gimnasta con su masa muscular normal, a la derecha un individuo con la totalidad de la masa muscular hipetrófica por ejercicio inmoderado.</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136" name="hiperplasiaendometrial.jpg"/>
          <p:cNvPicPr>
            <a:picLocks noChangeAspect="1"/>
          </p:cNvPicPr>
          <p:nvPr/>
        </p:nvPicPr>
        <p:blipFill>
          <a:blip r:embed="rId2">
            <a:extLst/>
          </a:blip>
          <a:stretch>
            <a:fillRect/>
          </a:stretch>
        </p:blipFill>
        <p:spPr>
          <a:xfrm>
            <a:off x="1403350" y="476250"/>
            <a:ext cx="5761038" cy="4608513"/>
          </a:xfrm>
          <a:prstGeom prst="rect">
            <a:avLst/>
          </a:prstGeom>
          <a:ln w="12700">
            <a:miter lim="400000"/>
          </a:ln>
        </p:spPr>
      </p:pic>
      <p:sp>
        <p:nvSpPr>
          <p:cNvPr id="137" name="Shape 137"/>
          <p:cNvSpPr/>
          <p:nvPr/>
        </p:nvSpPr>
        <p:spPr>
          <a:xfrm>
            <a:off x="827087" y="5300662"/>
            <a:ext cx="7677409" cy="44205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1200">
                <a:solidFill>
                  <a:srgbClr val="FFFFFF"/>
                </a:solidFill>
              </a:defRPr>
            </a:pPr>
            <a:r>
              <a:t>En estas imágenes se muestra como el endometrio de la izquierda tiene más volumen por aumento del número</a:t>
            </a:r>
          </a:p>
          <a:p>
            <a:pPr>
              <a:defRPr sz="1200">
                <a:solidFill>
                  <a:srgbClr val="FFFFFF"/>
                </a:solidFill>
              </a:defRPr>
            </a:pPr>
            <a:r>
              <a:t>De células, lo cual puede ser peligroso tratándose de este tipo de tejidos.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140" name="livercysts-color.jpg" descr="Ecografía Abdominal C.A.D. en Color"/>
          <p:cNvPicPr>
            <a:picLocks noChangeAspect="1"/>
          </p:cNvPicPr>
          <p:nvPr/>
        </p:nvPicPr>
        <p:blipFill>
          <a:blip r:embed="rId2">
            <a:extLst/>
          </a:blip>
          <a:stretch>
            <a:fillRect/>
          </a:stretch>
        </p:blipFill>
        <p:spPr>
          <a:xfrm>
            <a:off x="2339975" y="1412875"/>
            <a:ext cx="5040313" cy="3779838"/>
          </a:xfrm>
          <a:prstGeom prst="rect">
            <a:avLst/>
          </a:prstGeom>
          <a:ln w="12700">
            <a:miter lim="400000"/>
          </a:ln>
        </p:spPr>
      </p:pic>
      <p:sp>
        <p:nvSpPr>
          <p:cNvPr id="141" name="Shape 141"/>
          <p:cNvSpPr/>
          <p:nvPr/>
        </p:nvSpPr>
        <p:spPr>
          <a:xfrm>
            <a:off x="2339975" y="1412875"/>
            <a:ext cx="2087563" cy="144463"/>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42" name="Shape 142"/>
          <p:cNvSpPr/>
          <p:nvPr/>
        </p:nvSpPr>
        <p:spPr>
          <a:xfrm>
            <a:off x="447675" y="1576387"/>
            <a:ext cx="485327"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FFFFFF"/>
                </a:solidFill>
              </a:defRPr>
            </a:lvl1pPr>
          </a:lstStyle>
          <a:p>
            <a:r>
              <a:t>Piel</a:t>
            </a:r>
          </a:p>
        </p:txBody>
      </p:sp>
      <p:sp>
        <p:nvSpPr>
          <p:cNvPr id="143" name="Shape 143"/>
          <p:cNvSpPr/>
          <p:nvPr/>
        </p:nvSpPr>
        <p:spPr>
          <a:xfrm>
            <a:off x="1042987" y="1773237"/>
            <a:ext cx="2665414" cy="71439"/>
          </a:xfrm>
          <a:prstGeom prst="line">
            <a:avLst/>
          </a:prstGeom>
          <a:ln w="28575">
            <a:solidFill>
              <a:srgbClr val="FF0066"/>
            </a:solidFill>
            <a:tailEnd type="triangle"/>
          </a:ln>
        </p:spPr>
        <p:txBody>
          <a:bodyPr lIns="45719" rIns="45719"/>
          <a:lstStyle/>
          <a:p>
            <a:endParaRPr/>
          </a:p>
        </p:txBody>
      </p:sp>
      <p:sp>
        <p:nvSpPr>
          <p:cNvPr id="144" name="Shape 144"/>
          <p:cNvSpPr/>
          <p:nvPr/>
        </p:nvSpPr>
        <p:spPr>
          <a:xfrm>
            <a:off x="179387" y="2852737"/>
            <a:ext cx="2061194"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FFFFFF"/>
                </a:solidFill>
              </a:defRPr>
            </a:lvl1pPr>
          </a:lstStyle>
          <a:p>
            <a:r>
              <a:t>Cavidad abdominal</a:t>
            </a:r>
          </a:p>
        </p:txBody>
      </p:sp>
      <p:sp>
        <p:nvSpPr>
          <p:cNvPr id="145" name="Shape 145"/>
          <p:cNvSpPr/>
          <p:nvPr/>
        </p:nvSpPr>
        <p:spPr>
          <a:xfrm>
            <a:off x="2339975" y="3068637"/>
            <a:ext cx="1871663" cy="1"/>
          </a:xfrm>
          <a:prstGeom prst="line">
            <a:avLst/>
          </a:prstGeom>
          <a:ln w="28575">
            <a:solidFill>
              <a:srgbClr val="FF0066"/>
            </a:solidFill>
            <a:tailEnd type="triangle"/>
          </a:ln>
        </p:spPr>
        <p:txBody>
          <a:bodyPr lIns="45719" rIns="45719"/>
          <a:lstStyle/>
          <a:p>
            <a:endParaRPr/>
          </a:p>
        </p:txBody>
      </p:sp>
      <p:sp>
        <p:nvSpPr>
          <p:cNvPr id="146" name="Shape 146"/>
          <p:cNvSpPr/>
          <p:nvPr/>
        </p:nvSpPr>
        <p:spPr>
          <a:xfrm>
            <a:off x="1306512" y="5537200"/>
            <a:ext cx="7369176" cy="617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Ecografía de cavidad abdominal utilizando resonancia magnética en la que se observa el espesor de la piel.</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sp>
        <p:nvSpPr>
          <p:cNvPr id="163" name="Shape 163"/>
          <p:cNvSpPr/>
          <p:nvPr/>
        </p:nvSpPr>
        <p:spPr>
          <a:xfrm rot="21128751">
            <a:off x="-254137" y="3066080"/>
            <a:ext cx="9558383" cy="119016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 val="1"/>
            </a:ext>
          </a:extLst>
        </p:spPr>
        <p:txBody>
          <a:bodyPr lIns="45719" rIns="45719">
            <a:spAutoFit/>
          </a:bodyPr>
          <a:lstStyle>
            <a:lvl1pPr algn="ctr">
              <a:spcBef>
                <a:spcPts val="700"/>
              </a:spcBef>
              <a:defRPr sz="7600" b="1">
                <a:solidFill>
                  <a:srgbClr val="594DBD"/>
                </a:solidFill>
              </a:defRPr>
            </a:lvl1pPr>
          </a:lstStyle>
          <a:p>
            <a:r>
              <a:t>HIDROLIPOCLASIA</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166" name="Shape 166"/>
          <p:cNvSpPr/>
          <p:nvPr/>
        </p:nvSpPr>
        <p:spPr>
          <a:xfrm>
            <a:off x="755650" y="3933825"/>
            <a:ext cx="7869238" cy="24842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u="sng">
                <a:solidFill>
                  <a:srgbClr val="FF0066"/>
                </a:solidFill>
                <a:effectLst>
                  <a:outerShdw blurRad="12700" dist="25400" dir="2700000" rotWithShape="0">
                    <a:srgbClr val="DDDDDD"/>
                  </a:outerShdw>
                </a:effectLst>
              </a:defRPr>
            </a:pPr>
            <a:r>
              <a:t>Lo que la hidrolipoclasia NO ES:</a:t>
            </a:r>
          </a:p>
          <a:p>
            <a:pPr>
              <a:defRPr>
                <a:solidFill>
                  <a:srgbClr val="FFFFFF"/>
                </a:solidFill>
              </a:defRPr>
            </a:pPr>
            <a:r>
              <a:t>Un tratamiento para la obesidad, ésta es un complejo metabólico sistémico derivado de alteraciones multifactoriales (Genética, endócrina, de hábitos alimenticios, psicológica, psiquiátrica, sedentarismo, etc.) y no debe esperarse que con el sólo hecho de tratar áreas específicas de acúmulo de grasa se ha tratado la totalidad del problema. El manejo de la lipoescultura sin bisturí conlleva la participación de un especialista en nutrición para el adecuado cambio de hábitos alimenticios y en su caso, la colaboración de diferentes especialidades médicas.</a:t>
            </a:r>
          </a:p>
        </p:txBody>
      </p:sp>
      <p:pic>
        <p:nvPicPr>
          <p:cNvPr id="167" name="CMEN016.pdf"/>
          <p:cNvPicPr>
            <a:picLocks noChangeAspect="1"/>
          </p:cNvPicPr>
          <p:nvPr/>
        </p:nvPicPr>
        <p:blipFill>
          <a:blip r:embed="rId2">
            <a:extLst/>
          </a:blip>
          <a:stretch>
            <a:fillRect/>
          </a:stretch>
        </p:blipFill>
        <p:spPr>
          <a:xfrm>
            <a:off x="5800725" y="549275"/>
            <a:ext cx="2624138" cy="3167063"/>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170" name="Shape 170"/>
          <p:cNvSpPr/>
          <p:nvPr/>
        </p:nvSpPr>
        <p:spPr>
          <a:xfrm>
            <a:off x="900112" y="4724399"/>
            <a:ext cx="7366001" cy="11507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b="1">
                <a:solidFill>
                  <a:srgbClr val="FFFFFF"/>
                </a:solidFill>
              </a:defRPr>
            </a:lvl1pPr>
          </a:lstStyle>
          <a:p>
            <a:r>
              <a:t>ES ABSOLUTAMENTE INDISPENSABLE QUE SEA REALIZADO EN CONSULTORIO Y CON UN MEDICO BIEN CAPACITADO EN LA TECNICA DE APLICACIÓN PARA EVITAR ERRORES Y EFECTOS INDESEABLES </a:t>
            </a:r>
          </a:p>
        </p:txBody>
      </p:sp>
      <p:pic>
        <p:nvPicPr>
          <p:cNvPr id="171" name="BOMB005.pdf"/>
          <p:cNvPicPr>
            <a:picLocks noChangeAspect="1"/>
          </p:cNvPicPr>
          <p:nvPr/>
        </p:nvPicPr>
        <p:blipFill>
          <a:blip r:embed="rId2">
            <a:extLst/>
          </a:blip>
          <a:stretch>
            <a:fillRect/>
          </a:stretch>
        </p:blipFill>
        <p:spPr>
          <a:xfrm>
            <a:off x="6753225" y="1814512"/>
            <a:ext cx="1685925" cy="1400176"/>
          </a:xfrm>
          <a:prstGeom prst="rect">
            <a:avLst/>
          </a:prstGeom>
          <a:ln w="12700">
            <a:miter lim="400000"/>
          </a:ln>
        </p:spPr>
      </p:pic>
      <p:pic>
        <p:nvPicPr>
          <p:cNvPr id="172" name="pasted-image.png"/>
          <p:cNvPicPr>
            <a:picLocks noChangeAspect="1"/>
          </p:cNvPicPr>
          <p:nvPr/>
        </p:nvPicPr>
        <p:blipFill>
          <a:blip r:embed="rId3">
            <a:extLst/>
          </a:blip>
          <a:stretch>
            <a:fillRect/>
          </a:stretch>
        </p:blipFill>
        <p:spPr>
          <a:xfrm>
            <a:off x="228600" y="279400"/>
            <a:ext cx="6096000" cy="4064000"/>
          </a:xfrm>
          <a:prstGeom prst="rect">
            <a:avLst/>
          </a:prstGeom>
          <a:ln w="12700">
            <a:miter lim="400000"/>
          </a:ln>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175" name="Valoracion.png"/>
          <p:cNvPicPr>
            <a:picLocks noChangeAspect="1"/>
          </p:cNvPicPr>
          <p:nvPr/>
        </p:nvPicPr>
        <p:blipFill>
          <a:blip r:embed="rId2">
            <a:extLst/>
          </a:blip>
          <a:stretch>
            <a:fillRect/>
          </a:stretch>
        </p:blipFill>
        <p:spPr>
          <a:xfrm>
            <a:off x="1857375" y="2486025"/>
            <a:ext cx="5429250" cy="1885950"/>
          </a:xfrm>
          <a:prstGeom prst="rect">
            <a:avLst/>
          </a:prstGeom>
          <a:ln w="12700">
            <a:miter lim="400000"/>
          </a:ln>
        </p:spPr>
      </p:pic>
      <p:pic>
        <p:nvPicPr>
          <p:cNvPr id="176" name="chiropractortablecomparfr9.png" descr="Imagen"/>
          <p:cNvPicPr>
            <a:picLocks noChangeAspect="1"/>
          </p:cNvPicPr>
          <p:nvPr/>
        </p:nvPicPr>
        <p:blipFill>
          <a:blip r:embed="rId3">
            <a:extLst/>
          </a:blip>
          <a:stretch>
            <a:fillRect/>
          </a:stretch>
        </p:blipFill>
        <p:spPr>
          <a:xfrm>
            <a:off x="4787900" y="3357562"/>
            <a:ext cx="3600450" cy="2724151"/>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179" name="Shape 179"/>
          <p:cNvSpPr/>
          <p:nvPr/>
        </p:nvSpPr>
        <p:spPr>
          <a:xfrm>
            <a:off x="827087" y="1557337"/>
            <a:ext cx="7796213" cy="43511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t>Historia clínica sistémica</a:t>
            </a:r>
          </a:p>
          <a:p>
            <a:pPr>
              <a:defRPr>
                <a:solidFill>
                  <a:srgbClr val="FFFFFF"/>
                </a:solidFill>
              </a:defRPr>
            </a:pPr>
            <a:endParaRPr/>
          </a:p>
          <a:p>
            <a:pPr>
              <a:defRPr>
                <a:solidFill>
                  <a:srgbClr val="FFFFFF"/>
                </a:solidFill>
              </a:defRPr>
            </a:pPr>
            <a:r>
              <a:t>Exámenes Paraclinicos</a:t>
            </a:r>
          </a:p>
          <a:p>
            <a:pPr>
              <a:defRPr>
                <a:solidFill>
                  <a:srgbClr val="FFFFFF"/>
                </a:solidFill>
              </a:defRPr>
            </a:pPr>
            <a:endParaRPr/>
          </a:p>
          <a:p>
            <a:pPr>
              <a:defRPr>
                <a:solidFill>
                  <a:srgbClr val="FFFFFF"/>
                </a:solidFill>
              </a:defRPr>
            </a:pPr>
            <a:r>
              <a:t>Determinar en lo posible la causa de la obesidad</a:t>
            </a:r>
          </a:p>
          <a:p>
            <a:pPr>
              <a:defRPr>
                <a:solidFill>
                  <a:srgbClr val="FFFFFF"/>
                </a:solidFill>
              </a:defRPr>
            </a:pPr>
            <a:endParaRPr/>
          </a:p>
          <a:p>
            <a:pPr>
              <a:defRPr>
                <a:solidFill>
                  <a:srgbClr val="FFFFFF"/>
                </a:solidFill>
              </a:defRPr>
            </a:pPr>
            <a:r>
              <a:t>Determinar elegibilidad de los pacientes y de manera honesta proponer </a:t>
            </a:r>
          </a:p>
          <a:p>
            <a:pPr>
              <a:defRPr>
                <a:solidFill>
                  <a:srgbClr val="FFFFFF"/>
                </a:solidFill>
              </a:defRPr>
            </a:pPr>
            <a:r>
              <a:t>Hidrolipoclasia.</a:t>
            </a:r>
          </a:p>
          <a:p>
            <a:pPr>
              <a:defRPr>
                <a:solidFill>
                  <a:srgbClr val="FFFFFF"/>
                </a:solidFill>
              </a:defRPr>
            </a:pPr>
            <a:endParaRPr/>
          </a:p>
          <a:p>
            <a:pPr>
              <a:defRPr>
                <a:solidFill>
                  <a:srgbClr val="FFFFFF"/>
                </a:solidFill>
              </a:defRPr>
            </a:pPr>
            <a:r>
              <a:t>Plantear precio del tratamiento.</a:t>
            </a:r>
          </a:p>
          <a:p>
            <a:pPr>
              <a:defRPr>
                <a:solidFill>
                  <a:srgbClr val="FFFFFF"/>
                </a:solidFill>
              </a:defRPr>
            </a:pPr>
            <a:endParaRPr/>
          </a:p>
          <a:p>
            <a:pPr>
              <a:defRPr>
                <a:solidFill>
                  <a:srgbClr val="FFFFFF"/>
                </a:solidFill>
              </a:defRPr>
            </a:pPr>
            <a:r>
              <a:t>Recalcar la importancia de no suspender o posponer los tratamientos.</a:t>
            </a:r>
          </a:p>
          <a:p>
            <a:pPr>
              <a:defRPr>
                <a:solidFill>
                  <a:srgbClr val="FFFFFF"/>
                </a:solidFill>
              </a:defRPr>
            </a:pPr>
            <a:endParaRPr/>
          </a:p>
          <a:p>
            <a:pPr>
              <a:defRPr>
                <a:solidFill>
                  <a:srgbClr val="FFFFFF"/>
                </a:solidFill>
              </a:defRPr>
            </a:pPr>
            <a:endParaRPr/>
          </a:p>
          <a:p>
            <a:pPr>
              <a:defRPr>
                <a:solidFill>
                  <a:srgbClr val="FFFFFF"/>
                </a:solidFill>
              </a:defRPr>
            </a:pPr>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37" name="Hidrolipo3.png"/>
          <p:cNvPicPr>
            <a:picLocks noChangeAspect="1"/>
          </p:cNvPicPr>
          <p:nvPr/>
        </p:nvPicPr>
        <p:blipFill>
          <a:blip r:embed="rId2">
            <a:extLst/>
          </a:blip>
          <a:stretch>
            <a:fillRect/>
          </a:stretch>
        </p:blipFill>
        <p:spPr>
          <a:xfrm>
            <a:off x="2771775" y="2852737"/>
            <a:ext cx="5610225" cy="1266826"/>
          </a:xfrm>
          <a:prstGeom prst="rect">
            <a:avLst/>
          </a:prstGeom>
          <a:ln w="12700">
            <a:miter lim="400000"/>
          </a:ln>
        </p:spPr>
      </p:pic>
      <p:sp>
        <p:nvSpPr>
          <p:cNvPr id="38" name="Shape 38"/>
          <p:cNvSpPr/>
          <p:nvPr/>
        </p:nvSpPr>
        <p:spPr>
          <a:xfrm>
            <a:off x="1116012" y="1557337"/>
            <a:ext cx="1439863" cy="3887788"/>
          </a:xfrm>
          <a:prstGeom prst="ellipse">
            <a:avLst/>
          </a:prstGeom>
          <a:solidFill>
            <a:srgbClr val="FFFFFF"/>
          </a:solidFill>
          <a:ln>
            <a:solidFill>
              <a:srgbClr val="FFFFFF"/>
            </a:solidFill>
          </a:ln>
        </p:spPr>
        <p:txBody>
          <a:bodyPr lIns="45719" rIns="45719" anchor="ctr"/>
          <a:lstStyle/>
          <a:p>
            <a:endParaRPr/>
          </a:p>
        </p:txBody>
      </p:sp>
      <p:sp>
        <p:nvSpPr>
          <p:cNvPr id="39" name="Shape 39"/>
          <p:cNvSpPr/>
          <p:nvPr/>
        </p:nvSpPr>
        <p:spPr>
          <a:xfrm>
            <a:off x="1476375" y="1268412"/>
            <a:ext cx="1439863" cy="1512888"/>
          </a:xfrm>
          <a:prstGeom prst="rect">
            <a:avLst/>
          </a:prstGeom>
          <a:solidFill>
            <a:srgbClr val="FFFFFF"/>
          </a:solidFill>
          <a:ln>
            <a:solidFill>
              <a:srgbClr val="FFFFFF"/>
            </a:solidFill>
          </a:ln>
        </p:spPr>
        <p:txBody>
          <a:bodyPr lIns="45719" rIns="45719" anchor="ctr"/>
          <a:lstStyle/>
          <a:p>
            <a:endParaRPr/>
          </a:p>
        </p:txBody>
      </p:sp>
      <p:pic>
        <p:nvPicPr>
          <p:cNvPr id="40" name="nude.png"/>
          <p:cNvPicPr>
            <a:picLocks noChangeAspect="1"/>
          </p:cNvPicPr>
          <p:nvPr/>
        </p:nvPicPr>
        <p:blipFill>
          <a:blip r:embed="rId3">
            <a:extLst/>
          </a:blip>
          <a:stretch>
            <a:fillRect/>
          </a:stretch>
        </p:blipFill>
        <p:spPr>
          <a:xfrm>
            <a:off x="250825" y="1196975"/>
            <a:ext cx="3479800" cy="4457700"/>
          </a:xfrm>
          <a:prstGeom prst="rect">
            <a:avLst/>
          </a:prstGeom>
          <a:ln w="12700">
            <a:miter lim="400000"/>
          </a:ln>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182" name="Shape 182"/>
          <p:cNvSpPr/>
          <p:nvPr/>
        </p:nvSpPr>
        <p:spPr>
          <a:xfrm>
            <a:off x="827087" y="5013324"/>
            <a:ext cx="7869238" cy="11507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t>la grasa que se ubica en la parte profunda del abdomen (entre los intestinos) y la pericardica (alrededor del corazón)  no se puede eliminar con lipoescultura debido al mayor riesgo de sufrir complicaciones graves. </a:t>
            </a:r>
            <a:br/>
            <a:endParaRPr/>
          </a:p>
        </p:txBody>
      </p:sp>
      <p:pic>
        <p:nvPicPr>
          <p:cNvPr id="183" name="CWOMN089.pdf"/>
          <p:cNvPicPr>
            <a:picLocks noChangeAspect="1"/>
          </p:cNvPicPr>
          <p:nvPr/>
        </p:nvPicPr>
        <p:blipFill>
          <a:blip r:embed="rId2">
            <a:extLst/>
          </a:blip>
          <a:stretch>
            <a:fillRect/>
          </a:stretch>
        </p:blipFill>
        <p:spPr>
          <a:xfrm>
            <a:off x="900112" y="692150"/>
            <a:ext cx="2573338" cy="4248150"/>
          </a:xfrm>
          <a:prstGeom prst="rect">
            <a:avLst/>
          </a:prstGeom>
          <a:ln w="12700">
            <a:miter lim="400000"/>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186" name="Shape 186"/>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187" name="Shape 187"/>
          <p:cNvSpPr/>
          <p:nvPr/>
        </p:nvSpPr>
        <p:spPr>
          <a:xfrm>
            <a:off x="1187450" y="4076700"/>
            <a:ext cx="7366000" cy="14174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Contraindicaciones absolutas no existen, pero sí debemos tomar precauciones en determinadas zonas como el ojo, el útero gestante, portadoras del DIU, en la región precordial, en las epífisis de crecimiento, en el cerebro, en implantes de silicona y cuidado con el ultrasonido continuo en implantes metálicos. </a:t>
            </a:r>
          </a:p>
        </p:txBody>
      </p:sp>
      <p:pic>
        <p:nvPicPr>
          <p:cNvPr id="188" name="nursegivingshothgclrmx7.png" descr="ANIMOTECA GIF"/>
          <p:cNvPicPr>
            <a:picLocks noChangeAspect="1"/>
          </p:cNvPicPr>
          <p:nvPr/>
        </p:nvPicPr>
        <p:blipFill>
          <a:blip r:embed="rId2">
            <a:extLst/>
          </a:blip>
          <a:stretch>
            <a:fillRect/>
          </a:stretch>
        </p:blipFill>
        <p:spPr>
          <a:xfrm>
            <a:off x="3203575" y="1196975"/>
            <a:ext cx="2476500" cy="2476500"/>
          </a:xfrm>
          <a:prstGeom prst="rect">
            <a:avLst/>
          </a:prstGeom>
          <a:ln w="12700">
            <a:miter lim="400000"/>
          </a:ln>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191" name="Historiaclinica.png"/>
          <p:cNvPicPr>
            <a:picLocks noChangeAspect="1"/>
          </p:cNvPicPr>
          <p:nvPr/>
        </p:nvPicPr>
        <p:blipFill>
          <a:blip r:embed="rId2">
            <a:extLst/>
          </a:blip>
          <a:stretch>
            <a:fillRect/>
          </a:stretch>
        </p:blipFill>
        <p:spPr>
          <a:xfrm>
            <a:off x="1700212" y="2900362"/>
            <a:ext cx="5743576" cy="1057276"/>
          </a:xfrm>
          <a:prstGeom prst="rect">
            <a:avLst/>
          </a:prstGeom>
          <a:ln w="12700">
            <a:miter lim="400000"/>
          </a:ln>
        </p:spPr>
      </p:pic>
      <p:pic>
        <p:nvPicPr>
          <p:cNvPr id="192" name="doctorcheckupcharthgclrvq9.png" descr="ANIMOTECA GIF"/>
          <p:cNvPicPr>
            <a:picLocks noChangeAspect="1"/>
          </p:cNvPicPr>
          <p:nvPr/>
        </p:nvPicPr>
        <p:blipFill>
          <a:blip r:embed="rId3">
            <a:extLst/>
          </a:blip>
          <a:stretch>
            <a:fillRect/>
          </a:stretch>
        </p:blipFill>
        <p:spPr>
          <a:xfrm>
            <a:off x="323850" y="188912"/>
            <a:ext cx="2305050" cy="3333751"/>
          </a:xfrm>
          <a:prstGeom prst="rect">
            <a:avLst/>
          </a:prstGeom>
          <a:ln w="12700">
            <a:miter lim="400000"/>
          </a:ln>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195" name="Paraclinicos.png"/>
          <p:cNvPicPr>
            <a:picLocks noChangeAspect="1"/>
          </p:cNvPicPr>
          <p:nvPr/>
        </p:nvPicPr>
        <p:blipFill>
          <a:blip r:embed="rId2">
            <a:extLst/>
          </a:blip>
          <a:stretch>
            <a:fillRect/>
          </a:stretch>
        </p:blipFill>
        <p:spPr>
          <a:xfrm>
            <a:off x="1866900" y="2266950"/>
            <a:ext cx="5410200" cy="2324100"/>
          </a:xfrm>
          <a:prstGeom prst="rect">
            <a:avLst/>
          </a:prstGeom>
          <a:ln w="12700">
            <a:miter lim="400000"/>
          </a:ln>
        </p:spPr>
      </p:pic>
      <p:pic>
        <p:nvPicPr>
          <p:cNvPr id="196" name="CWOMN050.pdf"/>
          <p:cNvPicPr>
            <a:picLocks noChangeAspect="1"/>
          </p:cNvPicPr>
          <p:nvPr/>
        </p:nvPicPr>
        <p:blipFill>
          <a:blip r:embed="rId3">
            <a:extLst/>
          </a:blip>
          <a:stretch>
            <a:fillRect/>
          </a:stretch>
        </p:blipFill>
        <p:spPr>
          <a:xfrm>
            <a:off x="7235825" y="3357562"/>
            <a:ext cx="1409700" cy="3068638"/>
          </a:xfrm>
          <a:prstGeom prst="rect">
            <a:avLst/>
          </a:prstGeom>
          <a:ln w="12700">
            <a:miter lim="400000"/>
          </a:ln>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199" name="photoclinic.jpg"/>
          <p:cNvPicPr>
            <a:picLocks noChangeAspect="1"/>
          </p:cNvPicPr>
          <p:nvPr/>
        </p:nvPicPr>
        <p:blipFill>
          <a:blip r:embed="rId2">
            <a:extLst/>
          </a:blip>
          <a:stretch>
            <a:fillRect/>
          </a:stretch>
        </p:blipFill>
        <p:spPr>
          <a:xfrm>
            <a:off x="1619250" y="692150"/>
            <a:ext cx="6192838" cy="4116388"/>
          </a:xfrm>
          <a:prstGeom prst="rect">
            <a:avLst/>
          </a:prstGeom>
          <a:ln w="12700">
            <a:miter lim="400000"/>
          </a:ln>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202" name="Planeacion.png"/>
          <p:cNvPicPr>
            <a:picLocks noChangeAspect="1"/>
          </p:cNvPicPr>
          <p:nvPr/>
        </p:nvPicPr>
        <p:blipFill>
          <a:blip r:embed="rId2">
            <a:extLst/>
          </a:blip>
          <a:stretch>
            <a:fillRect/>
          </a:stretch>
        </p:blipFill>
        <p:spPr>
          <a:xfrm>
            <a:off x="1990725" y="1985962"/>
            <a:ext cx="5162550" cy="2886076"/>
          </a:xfrm>
          <a:prstGeom prst="rect">
            <a:avLst/>
          </a:prstGeom>
          <a:ln w="12700">
            <a:miter lim="400000"/>
          </a:ln>
        </p:spPr>
      </p:pic>
      <p:pic>
        <p:nvPicPr>
          <p:cNvPr id="203" name="LESUR027.pdf"/>
          <p:cNvPicPr>
            <a:picLocks noChangeAspect="1"/>
          </p:cNvPicPr>
          <p:nvPr/>
        </p:nvPicPr>
        <p:blipFill>
          <a:blip r:embed="rId3">
            <a:extLst/>
          </a:blip>
          <a:stretch>
            <a:fillRect/>
          </a:stretch>
        </p:blipFill>
        <p:spPr>
          <a:xfrm>
            <a:off x="6645275" y="260350"/>
            <a:ext cx="2305050" cy="2881313"/>
          </a:xfrm>
          <a:prstGeom prst="rect">
            <a:avLst/>
          </a:pr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206" name="Técnica.png"/>
          <p:cNvPicPr>
            <a:picLocks noChangeAspect="1"/>
          </p:cNvPicPr>
          <p:nvPr/>
        </p:nvPicPr>
        <p:blipFill>
          <a:blip r:embed="rId2">
            <a:extLst/>
          </a:blip>
          <a:stretch>
            <a:fillRect/>
          </a:stretch>
        </p:blipFill>
        <p:spPr>
          <a:xfrm>
            <a:off x="1747837" y="2581275"/>
            <a:ext cx="5648326" cy="1695450"/>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209" name="Asepsia.png"/>
          <p:cNvPicPr>
            <a:picLocks noChangeAspect="1"/>
          </p:cNvPicPr>
          <p:nvPr/>
        </p:nvPicPr>
        <p:blipFill>
          <a:blip r:embed="rId2">
            <a:extLst/>
          </a:blip>
          <a:stretch>
            <a:fillRect/>
          </a:stretch>
        </p:blipFill>
        <p:spPr>
          <a:xfrm>
            <a:off x="1795462" y="2438400"/>
            <a:ext cx="5553076" cy="1981200"/>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212" name="Campos.png"/>
          <p:cNvPicPr>
            <a:picLocks noChangeAspect="1"/>
          </p:cNvPicPr>
          <p:nvPr/>
        </p:nvPicPr>
        <p:blipFill>
          <a:blip r:embed="rId2">
            <a:extLst/>
          </a:blip>
          <a:stretch>
            <a:fillRect/>
          </a:stretch>
        </p:blipFill>
        <p:spPr>
          <a:xfrm>
            <a:off x="1804987" y="2462212"/>
            <a:ext cx="5534026" cy="1933576"/>
          </a:xfrm>
          <a:prstGeom prst="rect">
            <a:avLst/>
          </a:prstGeom>
          <a:ln w="12700">
            <a:miter lim="400000"/>
          </a:ln>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215" name="Infiltracion.png"/>
          <p:cNvPicPr>
            <a:picLocks noChangeAspect="1"/>
          </p:cNvPicPr>
          <p:nvPr/>
        </p:nvPicPr>
        <p:blipFill>
          <a:blip r:embed="rId2">
            <a:extLst/>
          </a:blip>
          <a:stretch>
            <a:fillRect/>
          </a:stretch>
        </p:blipFill>
        <p:spPr>
          <a:xfrm>
            <a:off x="2138362" y="1900237"/>
            <a:ext cx="4867276" cy="3057526"/>
          </a:xfrm>
          <a:prstGeom prst="rect">
            <a:avLst/>
          </a:prstGeom>
          <a:ln w="12700">
            <a:miter lim="400000"/>
          </a:ln>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43" name="Shape 43"/>
          <p:cNvSpPr/>
          <p:nvPr/>
        </p:nvSpPr>
        <p:spPr>
          <a:xfrm>
            <a:off x="560387" y="4195233"/>
            <a:ext cx="7651751" cy="29262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a:solidFill>
                  <a:srgbClr val="FFFFFF"/>
                </a:solidFill>
              </a:defRPr>
            </a:lvl1pPr>
          </a:lstStyle>
          <a:p>
            <a:r>
              <a:t>La Lipoescultura es la técnica estética Europea más moderna. Dicho método fue inventado en Italia durante la década de los 70 por un ginecólogo y posteriormente, retomado en Francia por un cirujano plástico. A partir de 1980 se difundió a otros Países, donde fue vista como el recurso ideal para acabar con la obesidad. </a:t>
            </a:r>
          </a:p>
        </p:txBody>
      </p:sp>
      <p:pic>
        <p:nvPicPr>
          <p:cNvPr id="44" name="pasted-image.png"/>
          <p:cNvPicPr>
            <a:picLocks noChangeAspect="1"/>
          </p:cNvPicPr>
          <p:nvPr/>
        </p:nvPicPr>
        <p:blipFill>
          <a:blip r:embed="rId2">
            <a:extLst/>
          </a:blip>
          <a:stretch>
            <a:fillRect/>
          </a:stretch>
        </p:blipFill>
        <p:spPr>
          <a:xfrm>
            <a:off x="5738283" y="482600"/>
            <a:ext cx="3136901" cy="25908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218" name="Compresion.png"/>
          <p:cNvPicPr>
            <a:picLocks noChangeAspect="1"/>
          </p:cNvPicPr>
          <p:nvPr/>
        </p:nvPicPr>
        <p:blipFill>
          <a:blip r:embed="rId2">
            <a:extLst/>
          </a:blip>
          <a:stretch>
            <a:fillRect/>
          </a:stretch>
        </p:blipFill>
        <p:spPr>
          <a:xfrm>
            <a:off x="1738312" y="2709862"/>
            <a:ext cx="5667376" cy="1438276"/>
          </a:xfrm>
          <a:prstGeom prst="rect">
            <a:avLst/>
          </a:prstGeom>
          <a:ln w="12700">
            <a:miter lim="400000"/>
          </a:ln>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endParaRPr/>
          </a:p>
        </p:txBody>
      </p:sp>
      <p:pic>
        <p:nvPicPr>
          <p:cNvPr id="221" name="Revision.png"/>
          <p:cNvPicPr>
            <a:picLocks noChangeAspect="1"/>
          </p:cNvPicPr>
          <p:nvPr/>
        </p:nvPicPr>
        <p:blipFill>
          <a:blip r:embed="rId2">
            <a:extLst/>
          </a:blip>
          <a:stretch>
            <a:fillRect/>
          </a:stretch>
        </p:blipFill>
        <p:spPr>
          <a:xfrm>
            <a:off x="1719262" y="2647950"/>
            <a:ext cx="5705476" cy="1562100"/>
          </a:xfrm>
          <a:prstGeom prst="rect">
            <a:avLst/>
          </a:prstGeom>
          <a:ln w="12700">
            <a:miter lim="400000"/>
          </a:ln>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224" name="Shape 224"/>
          <p:cNvSpPr/>
          <p:nvPr/>
        </p:nvSpPr>
        <p:spPr>
          <a:xfrm>
            <a:off x="395287" y="4581525"/>
            <a:ext cx="8156576" cy="19508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00"/>
                </a:solidFill>
              </a:defRPr>
            </a:pPr>
            <a:r>
              <a:t>Si se abandona el tratamiento una vez obtenidos los resultados más o menos esperados, y no se sigue un tratamiento conservador y un control de los factores predisponentes poco a poco, se volverá a instaurar la patología que presentaba anteriormente. Es necesario el mantener una dieta hipocalórica durante el tratamiento</a:t>
            </a:r>
          </a:p>
          <a:p>
            <a:r>
              <a:rPr>
                <a:solidFill>
                  <a:srgbClr val="FFFF00"/>
                </a:solidFill>
              </a:rPr>
              <a:t/>
            </a:r>
            <a:br>
              <a:rPr>
                <a:solidFill>
                  <a:srgbClr val="FFFF00"/>
                </a:solidFill>
              </a:rPr>
            </a:br>
            <a:endParaRPr>
              <a:solidFill>
                <a:srgbClr val="FFFF00"/>
              </a:solidFill>
            </a:endParaRPr>
          </a:p>
        </p:txBody>
      </p:sp>
      <p:pic>
        <p:nvPicPr>
          <p:cNvPr id="225" name="CMEN351.pdf"/>
          <p:cNvPicPr>
            <a:picLocks noChangeAspect="1"/>
          </p:cNvPicPr>
          <p:nvPr/>
        </p:nvPicPr>
        <p:blipFill>
          <a:blip r:embed="rId2">
            <a:extLst/>
          </a:blip>
          <a:stretch>
            <a:fillRect/>
          </a:stretch>
        </p:blipFill>
        <p:spPr>
          <a:xfrm>
            <a:off x="755650" y="1196975"/>
            <a:ext cx="3095625" cy="2928938"/>
          </a:xfrm>
          <a:prstGeom prst="rect">
            <a:avLst/>
          </a:prstGeom>
          <a:ln w="12700">
            <a:miter lim="400000"/>
          </a:ln>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228" name="morbida.png"/>
          <p:cNvPicPr>
            <a:picLocks noChangeAspect="1"/>
          </p:cNvPicPr>
          <p:nvPr/>
        </p:nvPicPr>
        <p:blipFill>
          <a:blip r:embed="rId2">
            <a:extLst/>
          </a:blip>
          <a:stretch>
            <a:fillRect/>
          </a:stretch>
        </p:blipFill>
        <p:spPr>
          <a:xfrm>
            <a:off x="2843212" y="188912"/>
            <a:ext cx="3398838" cy="5097463"/>
          </a:xfrm>
          <a:prstGeom prst="rect">
            <a:avLst/>
          </a:prstGeom>
          <a:ln w="12700">
            <a:miter lim="400000"/>
          </a:ln>
        </p:spPr>
      </p:pic>
      <p:sp>
        <p:nvSpPr>
          <p:cNvPr id="229" name="Shape 229"/>
          <p:cNvSpPr/>
          <p:nvPr/>
        </p:nvSpPr>
        <p:spPr>
          <a:xfrm>
            <a:off x="1625650" y="5445125"/>
            <a:ext cx="6178450" cy="6173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a:solidFill>
                  <a:srgbClr val="FFFFFF"/>
                </a:solidFill>
              </a:defRPr>
            </a:pPr>
            <a:r>
              <a:t>Obesidad mórbida</a:t>
            </a:r>
          </a:p>
          <a:p>
            <a:pPr algn="ctr">
              <a:defRPr>
                <a:solidFill>
                  <a:srgbClr val="FFFFFF"/>
                </a:solidFill>
              </a:defRPr>
            </a:pPr>
            <a:r>
              <a:t>Este tipo de casos no son manejables por nuestro protocolo</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232" name="EXER001.pdf"/>
          <p:cNvPicPr>
            <a:picLocks noChangeAspect="1"/>
          </p:cNvPicPr>
          <p:nvPr/>
        </p:nvPicPr>
        <p:blipFill>
          <a:blip r:embed="rId2">
            <a:extLst/>
          </a:blip>
          <a:stretch>
            <a:fillRect/>
          </a:stretch>
        </p:blipFill>
        <p:spPr>
          <a:xfrm>
            <a:off x="1187450" y="1052512"/>
            <a:ext cx="3168650" cy="2406651"/>
          </a:xfrm>
          <a:prstGeom prst="rect">
            <a:avLst/>
          </a:prstGeom>
          <a:ln w="12700">
            <a:miter lim="400000"/>
          </a:ln>
        </p:spPr>
      </p:pic>
      <p:sp>
        <p:nvSpPr>
          <p:cNvPr id="233" name="Shape 233"/>
          <p:cNvSpPr/>
          <p:nvPr/>
        </p:nvSpPr>
        <p:spPr>
          <a:xfrm>
            <a:off x="808037" y="4889500"/>
            <a:ext cx="6859588" cy="8840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En cuanto se logran los objetivos el paciente debe adoptar formas de vida saludable en cuanto a su alimentación y hábitos de ejercicio.</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236" name="CWOMN073.pdf"/>
          <p:cNvPicPr>
            <a:picLocks noChangeAspect="1"/>
          </p:cNvPicPr>
          <p:nvPr/>
        </p:nvPicPr>
        <p:blipFill>
          <a:blip r:embed="rId2">
            <a:extLst/>
          </a:blip>
          <a:stretch>
            <a:fillRect/>
          </a:stretch>
        </p:blipFill>
        <p:spPr>
          <a:xfrm>
            <a:off x="5795962" y="692150"/>
            <a:ext cx="2168526" cy="5400675"/>
          </a:xfrm>
          <a:prstGeom prst="rect">
            <a:avLst/>
          </a:prstGeom>
          <a:ln w="12700">
            <a:miter lim="400000"/>
          </a:ln>
        </p:spPr>
      </p:pic>
      <p:sp>
        <p:nvSpPr>
          <p:cNvPr id="237" name="Shape 237"/>
          <p:cNvSpPr/>
          <p:nvPr/>
        </p:nvSpPr>
        <p:spPr>
          <a:xfrm>
            <a:off x="900112" y="4508500"/>
            <a:ext cx="5759451" cy="8840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La Hidrolipoclasia no hace milagros, debe serse cauto con su aplicación y en cuanto a las espectativas del paciente.</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240" name="Shape 240"/>
          <p:cNvSpPr/>
          <p:nvPr/>
        </p:nvSpPr>
        <p:spPr>
          <a:xfrm>
            <a:off x="395287" y="404812"/>
            <a:ext cx="8604251" cy="577522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400" b="1" i="1" u="sng">
                <a:solidFill>
                  <a:srgbClr val="FFFFFF"/>
                </a:solidFill>
              </a:defRPr>
            </a:pPr>
            <a:r>
              <a:t>PRECIOS DE LA lipoescultura POR PARTES DEL CUERPO en el DF </a:t>
            </a:r>
            <a:br/>
            <a:r>
              <a:t/>
            </a:r>
            <a:br/>
            <a:r>
              <a:rPr b="0" i="0" u="none"/>
              <a:t>Los precios de la lipoescultura difieren en gran medida según la parte del cuerpo que se desea tratar. A pesar de que hay diversos factores que pueden influir en los costos de la lipoescultura, a continuación se detallan los precios promedio previstos para cada parte del cuerpo, en gabinetes serios: </a:t>
            </a:r>
            <a:br>
              <a:rPr b="0" i="0" u="none"/>
            </a:br>
            <a:r>
              <a:rPr b="0" i="0" u="none"/>
              <a:t/>
            </a:r>
            <a:br>
              <a:rPr b="0" i="0" u="none"/>
            </a:br>
            <a:r>
              <a:rPr b="0" i="0" u="none"/>
              <a:t>• Precio lipoescultura Parte superior e inferior del abdomen: USD 3,000 - $7,500 </a:t>
            </a:r>
            <a:br>
              <a:rPr b="0" i="0" u="none"/>
            </a:br>
            <a:r>
              <a:rPr b="0" i="0" u="none"/>
              <a:t/>
            </a:r>
            <a:br>
              <a:rPr b="0" i="0" u="none"/>
            </a:br>
            <a:r>
              <a:rPr b="0" i="0" u="none"/>
              <a:t>• Precio lipoescultura de brazos: USD 1,500 - $5,000 </a:t>
            </a:r>
            <a:br>
              <a:rPr b="0" i="0" u="none"/>
            </a:br>
            <a:r>
              <a:rPr b="0" i="0" u="none"/>
              <a:t/>
            </a:r>
            <a:br>
              <a:rPr b="0" i="0" u="none"/>
            </a:br>
            <a:r>
              <a:rPr b="0" i="0" u="none"/>
              <a:t>• Precio lipoescultura de espalda: USD 1,500 - $4,000 </a:t>
            </a:r>
            <a:br>
              <a:rPr b="0" i="0" u="none"/>
            </a:br>
            <a:r>
              <a:rPr b="0" i="0" u="none"/>
              <a:t/>
            </a:r>
            <a:br>
              <a:rPr b="0" i="0" u="none"/>
            </a:br>
            <a:r>
              <a:rPr b="0" i="0" u="none"/>
              <a:t>• Precio lipoescultura de senos: USD 3,000 - $7,500 </a:t>
            </a:r>
            <a:br>
              <a:rPr b="0" i="0" u="none"/>
            </a:br>
            <a:r>
              <a:rPr b="0" i="0" u="none"/>
              <a:t/>
            </a:r>
            <a:br>
              <a:rPr b="0" i="0" u="none"/>
            </a:br>
            <a:r>
              <a:rPr b="0" i="0" u="none"/>
              <a:t>• Precio lipoescultura de glúteos: USD 1,500 - $4,500 </a:t>
            </a:r>
            <a:br>
              <a:rPr b="0" i="0" u="none"/>
            </a:br>
            <a:r>
              <a:rPr b="0" i="0" u="none"/>
              <a:t/>
            </a:r>
            <a:br>
              <a:rPr b="0" i="0" u="none"/>
            </a:br>
            <a:r>
              <a:rPr b="0" i="0" u="none"/>
              <a:t>• Precio lipoescultura de mentón, pómulos, papada, cuello: USD 2,000 - $4,500 </a:t>
            </a:r>
            <a:br>
              <a:rPr b="0" i="0" u="none"/>
            </a:br>
            <a:r>
              <a:rPr b="0" i="0" u="none"/>
              <a:t/>
            </a:r>
            <a:br>
              <a:rPr b="0" i="0" u="none"/>
            </a:br>
            <a:r>
              <a:rPr b="0" i="0" u="none"/>
              <a:t>• Precio lipoescultura de flancos: USD 2,000 - $5,000 </a:t>
            </a:r>
            <a:br>
              <a:rPr b="0" i="0" u="none"/>
            </a:br>
            <a:r>
              <a:rPr b="0" i="0" u="none"/>
              <a:t/>
            </a:r>
            <a:br>
              <a:rPr b="0" i="0" u="none"/>
            </a:br>
            <a:r>
              <a:rPr b="0" i="0" u="none"/>
              <a:t>• Precio lipoescultura de parte anterior de los muslos y rodillas: USD 2,000 - $5,000 </a:t>
            </a:r>
            <a:br>
              <a:rPr b="0" i="0" u="none"/>
            </a:br>
            <a:r>
              <a:rPr b="0" i="0" u="none"/>
              <a:t/>
            </a:r>
            <a:br>
              <a:rPr b="0" i="0" u="none"/>
            </a:br>
            <a:r>
              <a:rPr b="0" i="0" u="none"/>
              <a:t>• Precio lipoescultura de parte interior de los muslos y rodillas: USD 2,000 - $5,000 </a:t>
            </a:r>
            <a:br>
              <a:rPr b="0" i="0" u="none"/>
            </a:br>
            <a:r>
              <a:rPr b="0" i="0" u="none"/>
              <a:t/>
            </a:r>
            <a:br>
              <a:rPr b="0" i="0" u="none"/>
            </a:br>
            <a:r>
              <a:rPr b="0" i="0" u="none"/>
              <a:t>• Precio lipoescultura de caderas/cintura: USD 1,600 - $5,000 </a:t>
            </a:r>
            <a:br>
              <a:rPr b="0" i="0" u="none"/>
            </a:br>
            <a:r>
              <a:rPr b="0" i="0" u="none"/>
              <a:t/>
            </a:r>
            <a:br>
              <a:rPr b="0" i="0" u="none"/>
            </a:br>
            <a:r>
              <a:rPr b="0" i="0" u="none"/>
              <a:t>• Precio lipoescultura de parte posterior de los muslos: USD 1,600 - $5,000 </a:t>
            </a:r>
            <a:br>
              <a:rPr b="0" i="0" u="none"/>
            </a:br>
            <a:endParaRPr b="0" i="0" u="none"/>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41696" y="234464"/>
            <a:ext cx="6618941" cy="642471"/>
          </a:xfrm>
        </p:spPr>
        <p:txBody>
          <a:bodyPr/>
          <a:lstStyle/>
          <a:p>
            <a:r>
              <a:rPr lang="es-CO" dirty="0" err="1">
                <a:solidFill>
                  <a:srgbClr val="004C22"/>
                </a:solidFill>
              </a:rPr>
              <a:t>DermObes</a:t>
            </a:r>
            <a:endParaRPr lang="es-CO" dirty="0">
              <a:solidFill>
                <a:srgbClr val="004C22"/>
              </a:solidFill>
            </a:endParaRP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2427171" cy="480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2976282" y="1143000"/>
            <a:ext cx="6019800" cy="2585323"/>
          </a:xfrm>
          <a:prstGeom prst="rect">
            <a:avLst/>
          </a:prstGeom>
        </p:spPr>
        <p:txBody>
          <a:bodyPr wrap="square">
            <a:spAutoFit/>
          </a:bodyPr>
          <a:lstStyle/>
          <a:p>
            <a:r>
              <a:rPr lang="es-CO" b="1" dirty="0">
                <a:solidFill>
                  <a:schemeClr val="bg2">
                    <a:lumMod val="25000"/>
                  </a:schemeClr>
                </a:solidFill>
              </a:rPr>
              <a:t>El principio activo:</a:t>
            </a:r>
          </a:p>
          <a:p>
            <a:r>
              <a:rPr lang="es-CO" dirty="0"/>
              <a:t>Mezcla ideal de </a:t>
            </a:r>
            <a:r>
              <a:rPr lang="es-CO" dirty="0" err="1"/>
              <a:t>adipocitoliticos</a:t>
            </a:r>
            <a:r>
              <a:rPr lang="es-CO" dirty="0"/>
              <a:t> </a:t>
            </a:r>
            <a:r>
              <a:rPr lang="es-CO" dirty="0" smtClean="0"/>
              <a:t>  (</a:t>
            </a:r>
            <a:r>
              <a:rPr lang="es-CO" dirty="0" err="1"/>
              <a:t>desoxicolato</a:t>
            </a:r>
            <a:r>
              <a:rPr lang="es-CO" dirty="0"/>
              <a:t> de sodio), </a:t>
            </a:r>
            <a:r>
              <a:rPr lang="es-CO" dirty="0" err="1"/>
              <a:t>lipolíticos</a:t>
            </a:r>
            <a:r>
              <a:rPr lang="es-CO" dirty="0"/>
              <a:t> (</a:t>
            </a:r>
            <a:r>
              <a:rPr lang="es-CO" dirty="0" err="1"/>
              <a:t>fosfatidil</a:t>
            </a:r>
            <a:r>
              <a:rPr lang="es-CO" dirty="0"/>
              <a:t> </a:t>
            </a:r>
            <a:r>
              <a:rPr lang="es-CO" dirty="0" smtClean="0"/>
              <a:t>colina </a:t>
            </a:r>
            <a:r>
              <a:rPr lang="es-CO" dirty="0"/>
              <a:t>y L carnitina) y cofactores (oligoelementos)</a:t>
            </a:r>
          </a:p>
          <a:p>
            <a:r>
              <a:rPr lang="es-CO" b="1" dirty="0">
                <a:solidFill>
                  <a:schemeClr val="bg2">
                    <a:lumMod val="25000"/>
                  </a:schemeClr>
                </a:solidFill>
              </a:rPr>
              <a:t>Utilidad terapéutica: </a:t>
            </a:r>
            <a:r>
              <a:rPr lang="es-CO" dirty="0"/>
              <a:t>permiten </a:t>
            </a:r>
            <a:r>
              <a:rPr lang="es-CO" dirty="0" smtClean="0"/>
              <a:t>y </a:t>
            </a:r>
            <a:r>
              <a:rPr lang="es-CO" dirty="0"/>
              <a:t>facilitan la remoción y destrucción de </a:t>
            </a:r>
            <a:r>
              <a:rPr lang="es-CO" dirty="0" smtClean="0"/>
              <a:t>la grasa </a:t>
            </a:r>
            <a:r>
              <a:rPr lang="es-CO" dirty="0"/>
              <a:t>acumulada en diferentes zonas del cuerpo.</a:t>
            </a:r>
          </a:p>
          <a:p>
            <a:r>
              <a:rPr lang="es-CO" b="1" dirty="0">
                <a:solidFill>
                  <a:schemeClr val="bg2">
                    <a:lumMod val="25000"/>
                  </a:schemeClr>
                </a:solidFill>
              </a:rPr>
              <a:t>Recomendación de uso: </a:t>
            </a:r>
            <a:r>
              <a:rPr lang="es-CO" dirty="0"/>
              <a:t> tratamiento de adiposidades de </a:t>
            </a:r>
            <a:r>
              <a:rPr lang="es-CO" dirty="0" smtClean="0"/>
              <a:t>pared </a:t>
            </a:r>
            <a:r>
              <a:rPr lang="es-CO" dirty="0"/>
              <a:t>abdominal y miembros inferiores.</a:t>
            </a:r>
          </a:p>
        </p:txBody>
      </p:sp>
      <p:sp>
        <p:nvSpPr>
          <p:cNvPr id="3" name="2 Rectángulo"/>
          <p:cNvSpPr/>
          <p:nvPr/>
        </p:nvSpPr>
        <p:spPr>
          <a:xfrm>
            <a:off x="2976282" y="3728323"/>
            <a:ext cx="5867400" cy="1754326"/>
          </a:xfrm>
          <a:prstGeom prst="rect">
            <a:avLst/>
          </a:prstGeom>
        </p:spPr>
        <p:txBody>
          <a:bodyPr wrap="square">
            <a:spAutoFit/>
          </a:bodyPr>
          <a:lstStyle/>
          <a:p>
            <a:r>
              <a:rPr lang="es-CO" b="1" dirty="0">
                <a:solidFill>
                  <a:schemeClr val="bg2">
                    <a:lumMod val="25000"/>
                  </a:schemeClr>
                </a:solidFill>
              </a:rPr>
              <a:t>Impacto Estético:  </a:t>
            </a:r>
            <a:r>
              <a:rPr lang="es-CO" dirty="0"/>
              <a:t>Disminución del volumen graso corporal, del panículo adiposo y del tamaño de los nódulos grasos de la celulitis.  Aumento de la capacidad para hacer ejercicio y trabajo físico, mejor </a:t>
            </a:r>
          </a:p>
          <a:p>
            <a:r>
              <a:rPr lang="es-CO" dirty="0"/>
              <a:t>rendimiento deportivo. Disminución </a:t>
            </a:r>
            <a:endParaRPr lang="es-CO" dirty="0" smtClean="0"/>
          </a:p>
          <a:p>
            <a:r>
              <a:rPr lang="es-CO" dirty="0" smtClean="0"/>
              <a:t>del </a:t>
            </a:r>
            <a:r>
              <a:rPr lang="es-CO" dirty="0"/>
              <a:t>riesgo cardiovascular.</a:t>
            </a:r>
          </a:p>
        </p:txBody>
      </p:sp>
    </p:spTree>
    <p:extLst>
      <p:ext uri="{BB962C8B-B14F-4D97-AF65-F5344CB8AC3E}">
        <p14:creationId xmlns:p14="http://schemas.microsoft.com/office/powerpoint/2010/main" val="5986296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228600" y="1916832"/>
            <a:ext cx="4919464" cy="2952328"/>
          </a:xfrm>
        </p:spPr>
        <p:txBody>
          <a:bodyPr anchor="t"/>
          <a:lstStyle/>
          <a:p>
            <a:pPr algn="l"/>
            <a:r>
              <a:rPr lang="es-CO" sz="2000" b="1" dirty="0" smtClean="0">
                <a:solidFill>
                  <a:srgbClr val="0070C0"/>
                </a:solidFill>
                <a:latin typeface="+mn-lt"/>
                <a:ea typeface="MV Boli" pitchFamily="2" charset="0"/>
                <a:cs typeface="MV Boli" pitchFamily="2" charset="0"/>
              </a:rPr>
              <a:t>El principio activo:</a:t>
            </a:r>
            <a:br>
              <a:rPr lang="es-CO" sz="2000" b="1" dirty="0" smtClean="0">
                <a:solidFill>
                  <a:srgbClr val="0070C0"/>
                </a:solidFill>
                <a:latin typeface="+mn-lt"/>
                <a:ea typeface="MV Boli" pitchFamily="2" charset="0"/>
                <a:cs typeface="MV Boli" pitchFamily="2" charset="0"/>
              </a:rPr>
            </a:br>
            <a:r>
              <a:rPr lang="es-CO" sz="2000" i="1" dirty="0" smtClean="0">
                <a:solidFill>
                  <a:srgbClr val="0070C0"/>
                </a:solidFill>
                <a:latin typeface="+mn-lt"/>
                <a:ea typeface="MV Boli" pitchFamily="2" charset="0"/>
                <a:cs typeface="MV Boli" pitchFamily="2" charset="0"/>
              </a:rPr>
              <a:t>Fosfatidilcolina poliinsaturada.</a:t>
            </a:r>
            <a:br>
              <a:rPr lang="es-CO" sz="2000" i="1" dirty="0" smtClean="0">
                <a:solidFill>
                  <a:srgbClr val="0070C0"/>
                </a:solidFill>
                <a:latin typeface="+mn-lt"/>
                <a:ea typeface="MV Boli" pitchFamily="2" charset="0"/>
                <a:cs typeface="MV Boli" pitchFamily="2" charset="0"/>
              </a:rPr>
            </a:br>
            <a:r>
              <a:rPr lang="es-CO" sz="2000" b="1" dirty="0" smtClean="0">
                <a:solidFill>
                  <a:srgbClr val="0070C0"/>
                </a:solidFill>
                <a:latin typeface="+mn-lt"/>
                <a:ea typeface="MV Boli" pitchFamily="2" charset="0"/>
                <a:cs typeface="MV Boli" pitchFamily="2" charset="0"/>
              </a:rPr>
              <a:t>La utilidad terapéutica:</a:t>
            </a:r>
            <a:br>
              <a:rPr lang="es-CO" sz="2000" b="1" dirty="0" smtClean="0">
                <a:solidFill>
                  <a:srgbClr val="0070C0"/>
                </a:solidFill>
                <a:latin typeface="+mn-lt"/>
                <a:ea typeface="MV Boli" pitchFamily="2" charset="0"/>
                <a:cs typeface="MV Boli" pitchFamily="2" charset="0"/>
              </a:rPr>
            </a:br>
            <a:r>
              <a:rPr lang="es-CO" sz="2000" i="1" dirty="0" err="1" smtClean="0">
                <a:solidFill>
                  <a:srgbClr val="0070C0"/>
                </a:solidFill>
                <a:latin typeface="+mn-lt"/>
                <a:ea typeface="MV Boli" pitchFamily="2" charset="0"/>
                <a:cs typeface="MV Boli" pitchFamily="2" charset="0"/>
              </a:rPr>
              <a:t>Lipolitico</a:t>
            </a:r>
            <a:r>
              <a:rPr lang="es-CO" sz="2000" i="1" dirty="0" smtClean="0">
                <a:solidFill>
                  <a:srgbClr val="0070C0"/>
                </a:solidFill>
                <a:latin typeface="+mn-lt"/>
                <a:ea typeface="MV Boli" pitchFamily="2" charset="0"/>
                <a:cs typeface="MV Boli" pitchFamily="2" charset="0"/>
              </a:rPr>
              <a:t>, adipocito </a:t>
            </a:r>
            <a:r>
              <a:rPr lang="es-CO" sz="2000" i="1" dirty="0" err="1" smtClean="0">
                <a:solidFill>
                  <a:srgbClr val="0070C0"/>
                </a:solidFill>
                <a:latin typeface="+mn-lt"/>
                <a:ea typeface="MV Boli" pitchFamily="2" charset="0"/>
                <a:cs typeface="MV Boli" pitchFamily="2" charset="0"/>
              </a:rPr>
              <a:t>litico</a:t>
            </a:r>
            <a:r>
              <a:rPr lang="es-CO" sz="2000" i="1" smtClean="0">
                <a:solidFill>
                  <a:srgbClr val="0070C0"/>
                </a:solidFill>
                <a:latin typeface="+mn-lt"/>
                <a:ea typeface="MV Boli" pitchFamily="2" charset="0"/>
                <a:cs typeface="MV Boli" pitchFamily="2" charset="0"/>
              </a:rPr>
              <a:t> y </a:t>
            </a:r>
            <a:r>
              <a:rPr lang="es-CO" sz="2000" i="1" dirty="0" smtClean="0">
                <a:solidFill>
                  <a:srgbClr val="0070C0"/>
                </a:solidFill>
                <a:latin typeface="+mn-lt"/>
                <a:ea typeface="MV Boli" pitchFamily="2" charset="0"/>
                <a:cs typeface="MV Boli" pitchFamily="2" charset="0"/>
              </a:rPr>
              <a:t>citoprotector.</a:t>
            </a:r>
            <a:br>
              <a:rPr lang="es-CO" sz="2000" i="1" dirty="0" smtClean="0">
                <a:solidFill>
                  <a:srgbClr val="0070C0"/>
                </a:solidFill>
                <a:latin typeface="+mn-lt"/>
                <a:ea typeface="MV Boli" pitchFamily="2" charset="0"/>
                <a:cs typeface="MV Boli" pitchFamily="2" charset="0"/>
              </a:rPr>
            </a:br>
            <a:r>
              <a:rPr lang="es-CO" sz="2000" b="1" dirty="0" smtClean="0">
                <a:solidFill>
                  <a:srgbClr val="0070C0"/>
                </a:solidFill>
                <a:latin typeface="+mn-lt"/>
                <a:ea typeface="MV Boli" pitchFamily="2" charset="0"/>
                <a:cs typeface="MV Boli" pitchFamily="2" charset="0"/>
              </a:rPr>
              <a:t>Nuestra recomendación de uso:</a:t>
            </a:r>
            <a:br>
              <a:rPr lang="es-CO" sz="2000" b="1" dirty="0" smtClean="0">
                <a:solidFill>
                  <a:srgbClr val="0070C0"/>
                </a:solidFill>
                <a:latin typeface="+mn-lt"/>
                <a:ea typeface="MV Boli" pitchFamily="2" charset="0"/>
                <a:cs typeface="MV Boli" pitchFamily="2" charset="0"/>
              </a:rPr>
            </a:br>
            <a:r>
              <a:rPr lang="es-CO" sz="2000" i="1" dirty="0" smtClean="0">
                <a:solidFill>
                  <a:srgbClr val="0070C0"/>
                </a:solidFill>
                <a:latin typeface="+mn-lt"/>
                <a:ea typeface="MV Boli" pitchFamily="2" charset="0"/>
                <a:cs typeface="MV Boli" pitchFamily="2" charset="0"/>
              </a:rPr>
              <a:t>Tratamiento de adiposidades y adelgazamiento (anti obesidad)</a:t>
            </a:r>
            <a:endParaRPr lang="es-CO" sz="2000" dirty="0" smtClean="0">
              <a:solidFill>
                <a:srgbClr val="0070C0"/>
              </a:solidFill>
              <a:latin typeface="+mn-lt"/>
              <a:ea typeface="Vijaya" pitchFamily="34" charset="0"/>
              <a:cs typeface="Vijaya" pitchFamily="34" charset="0"/>
            </a:endParaRPr>
          </a:p>
        </p:txBody>
      </p:sp>
      <p:sp>
        <p:nvSpPr>
          <p:cNvPr id="6" name="5 Rectángulo"/>
          <p:cNvSpPr>
            <a:spLocks noChangeArrowheads="1"/>
          </p:cNvSpPr>
          <p:nvPr/>
        </p:nvSpPr>
        <p:spPr bwMode="auto">
          <a:xfrm>
            <a:off x="228600" y="1524000"/>
            <a:ext cx="891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s-CO" sz="2800" i="1" dirty="0">
              <a:solidFill>
                <a:srgbClr val="FF9966"/>
              </a:solidFill>
              <a:latin typeface="Eras Medium ITC" pitchFamily="34" charset="0"/>
            </a:endParaRPr>
          </a:p>
        </p:txBody>
      </p:sp>
      <p:sp>
        <p:nvSpPr>
          <p:cNvPr id="8" name="7 Rectángulo"/>
          <p:cNvSpPr/>
          <p:nvPr/>
        </p:nvSpPr>
        <p:spPr>
          <a:xfrm>
            <a:off x="0" y="476672"/>
            <a:ext cx="9144000" cy="914400"/>
          </a:xfrm>
          <a:prstGeom prst="rect">
            <a:avLst/>
          </a:prstGeom>
          <a:solidFill>
            <a:schemeClr val="accent1">
              <a:alpha val="79000"/>
            </a:schemeClr>
          </a:solidFill>
          <a:ln>
            <a:noFill/>
          </a:ln>
        </p:spPr>
        <p:txBody>
          <a:bodyPr vert="horz" lIns="91440" tIns="45720" rIns="91440" bIns="45720" rtlCol="0" anchor="ctr" anchorCtr="0">
            <a:noAutofit/>
          </a:bodyPr>
          <a:lstStyle/>
          <a:p>
            <a:pPr algn="ctr">
              <a:spcBef>
                <a:spcPct val="0"/>
              </a:spcBef>
              <a:buClr>
                <a:srgbClr val="2C7C9F">
                  <a:lumMod val="60000"/>
                  <a:lumOff val="40000"/>
                </a:srgbClr>
              </a:buClr>
              <a:buSzPct val="110000"/>
            </a:pPr>
            <a:r>
              <a:rPr lang="es-ES" sz="3400" dirty="0">
                <a:ln w="18415" cmpd="sng">
                  <a:solidFill>
                    <a:srgbClr val="FFFFFF"/>
                  </a:solidFill>
                  <a:prstDash val="solid"/>
                </a:ln>
                <a:solidFill>
                  <a:srgbClr val="002060"/>
                </a:solidFill>
                <a:effectLst>
                  <a:outerShdw blurRad="63500" dir="3600000" algn="tl" rotWithShape="0">
                    <a:srgbClr val="000000">
                      <a:alpha val="70000"/>
                    </a:srgbClr>
                  </a:outerShdw>
                </a:effectLst>
              </a:rPr>
              <a:t>SOLUCION MOLDEANTE</a:t>
            </a:r>
          </a:p>
        </p:txBody>
      </p:sp>
      <p:pic>
        <p:nvPicPr>
          <p:cNvPr id="9" name="Imagen 4" descr="logo dermcla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88224" y="5229200"/>
            <a:ext cx="212407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 name="Rectangle 1"/>
          <p:cNvSpPr>
            <a:spLocks noChangeArrowheads="1"/>
          </p:cNvSpPr>
          <p:nvPr/>
        </p:nvSpPr>
        <p:spPr bwMode="auto">
          <a:xfrm>
            <a:off x="251520" y="4149567"/>
            <a:ext cx="5580112"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s-ES" sz="2000" b="1" dirty="0">
                <a:solidFill>
                  <a:srgbClr val="0070C0"/>
                </a:solidFill>
                <a:ea typeface="Calibri" pitchFamily="34" charset="0"/>
                <a:cs typeface="Times New Roman" pitchFamily="18" charset="0"/>
              </a:rPr>
              <a:t>IMPACTO ESTETICO</a:t>
            </a:r>
          </a:p>
          <a:p>
            <a:pPr eaLnBrk="0" fontAlgn="base" hangingPunct="0">
              <a:spcBef>
                <a:spcPct val="0"/>
              </a:spcBef>
              <a:spcAft>
                <a:spcPct val="0"/>
              </a:spcAft>
            </a:pPr>
            <a:r>
              <a:rPr lang="es-ES" sz="2000" b="1" i="1" dirty="0">
                <a:solidFill>
                  <a:srgbClr val="0070C0"/>
                </a:solidFill>
                <a:ea typeface="Calibri" pitchFamily="34" charset="0"/>
                <a:cs typeface="Times New Roman" pitchFamily="18" charset="0"/>
              </a:rPr>
              <a:t>Reducción del volumen corporal mejoría </a:t>
            </a:r>
          </a:p>
          <a:p>
            <a:pPr eaLnBrk="0" fontAlgn="base" hangingPunct="0">
              <a:spcBef>
                <a:spcPct val="0"/>
              </a:spcBef>
              <a:spcAft>
                <a:spcPct val="0"/>
              </a:spcAft>
            </a:pPr>
            <a:r>
              <a:rPr lang="es-ES" sz="2000" b="1" i="1" dirty="0">
                <a:solidFill>
                  <a:srgbClr val="0070C0"/>
                </a:solidFill>
                <a:ea typeface="Calibri" pitchFamily="34" charset="0"/>
                <a:cs typeface="Times New Roman" pitchFamily="18" charset="0"/>
              </a:rPr>
              <a:t>de la armonía de la figura corporal. </a:t>
            </a:r>
          </a:p>
          <a:p>
            <a:pPr eaLnBrk="0" fontAlgn="base" hangingPunct="0">
              <a:spcBef>
                <a:spcPct val="0"/>
              </a:spcBef>
              <a:spcAft>
                <a:spcPct val="0"/>
              </a:spcAft>
            </a:pPr>
            <a:r>
              <a:rPr lang="es-ES" sz="2000" b="1" i="1" dirty="0">
                <a:solidFill>
                  <a:srgbClr val="0070C0"/>
                </a:solidFill>
                <a:ea typeface="Calibri" pitchFamily="34" charset="0"/>
                <a:cs typeface="Times New Roman" pitchFamily="18" charset="0"/>
              </a:rPr>
              <a:t>Reducción de los niveles de triglicéridos </a:t>
            </a:r>
          </a:p>
          <a:p>
            <a:pPr eaLnBrk="0" fontAlgn="base" hangingPunct="0">
              <a:spcBef>
                <a:spcPct val="0"/>
              </a:spcBef>
              <a:spcAft>
                <a:spcPct val="0"/>
              </a:spcAft>
            </a:pPr>
            <a:r>
              <a:rPr lang="es-ES" sz="2000" b="1" i="1" dirty="0">
                <a:solidFill>
                  <a:srgbClr val="0070C0"/>
                </a:solidFill>
                <a:ea typeface="Calibri" pitchFamily="34" charset="0"/>
                <a:cs typeface="Times New Roman" pitchFamily="18" charset="0"/>
              </a:rPr>
              <a:t>y colesterol en suero.</a:t>
            </a:r>
            <a:endParaRPr lang="en-US" sz="2000" b="1" i="1" dirty="0">
              <a:solidFill>
                <a:srgbClr val="0070C0"/>
              </a:solidFill>
              <a:cs typeface="Arial" pitchFamily="34" charset="0"/>
            </a:endParaRPr>
          </a:p>
          <a:p>
            <a:pPr eaLnBrk="0" fontAlgn="base" hangingPunct="0">
              <a:spcBef>
                <a:spcPct val="0"/>
              </a:spcBef>
              <a:spcAft>
                <a:spcPct val="0"/>
              </a:spcAft>
            </a:pPr>
            <a:r>
              <a:rPr lang="es-ES" sz="2000" b="1" i="1" dirty="0">
                <a:solidFill>
                  <a:srgbClr val="0070C0"/>
                </a:solidFill>
                <a:ea typeface="Calibri" pitchFamily="34" charset="0"/>
                <a:cs typeface="Times New Roman" pitchFamily="18" charset="0"/>
              </a:rPr>
              <a:t>Disminución del riesgo cardiovascular</a:t>
            </a:r>
          </a:p>
          <a:p>
            <a:pPr eaLnBrk="0" fontAlgn="base" hangingPunct="0">
              <a:spcBef>
                <a:spcPct val="0"/>
              </a:spcBef>
              <a:spcAft>
                <a:spcPct val="0"/>
              </a:spcAft>
            </a:pPr>
            <a:r>
              <a:rPr lang="es-ES" sz="2000" b="1" i="1" dirty="0">
                <a:solidFill>
                  <a:srgbClr val="0070C0"/>
                </a:solidFill>
                <a:ea typeface="Calibri" pitchFamily="34" charset="0"/>
                <a:cs typeface="Times New Roman" pitchFamily="18" charset="0"/>
              </a:rPr>
              <a:t>y de cáncer de mama próstata y colon.</a:t>
            </a:r>
            <a:endParaRPr lang="en-US" sz="2000" b="1" i="1" dirty="0">
              <a:solidFill>
                <a:srgbClr val="0070C0"/>
              </a:solidFill>
              <a:cs typeface="Arial" pitchFamily="34" charset="0"/>
            </a:endParaRPr>
          </a:p>
          <a:p>
            <a:pPr eaLnBrk="0" fontAlgn="base" hangingPunct="0">
              <a:spcBef>
                <a:spcPct val="0"/>
              </a:spcBef>
              <a:spcAft>
                <a:spcPct val="0"/>
              </a:spcAft>
            </a:pPr>
            <a:r>
              <a:rPr lang="es-ES" sz="2000" b="1" i="1" dirty="0">
                <a:solidFill>
                  <a:srgbClr val="0070C0"/>
                </a:solidFill>
                <a:ea typeface="Calibri" pitchFamily="34" charset="0"/>
                <a:cs typeface="Times New Roman" pitchFamily="18" charset="0"/>
              </a:rPr>
              <a:t>Disminución de la infiltración grasa hepática</a:t>
            </a:r>
            <a:endParaRPr lang="en-US" sz="2000" b="1" i="1" dirty="0">
              <a:solidFill>
                <a:srgbClr val="0070C0"/>
              </a:solidFill>
              <a:cs typeface="Arial" pitchFamily="34" charset="0"/>
            </a:endParaRPr>
          </a:p>
          <a:p>
            <a:pPr eaLnBrk="0" fontAlgn="base" hangingPunct="0">
              <a:spcBef>
                <a:spcPct val="0"/>
              </a:spcBef>
              <a:spcAft>
                <a:spcPct val="0"/>
              </a:spcAft>
            </a:pPr>
            <a:endParaRPr lang="es-ES" sz="2000" b="1" i="1" dirty="0">
              <a:solidFill>
                <a:srgbClr val="18579B"/>
              </a:solidFill>
              <a:cs typeface="Arial"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394" y="1859239"/>
            <a:ext cx="2161276" cy="247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0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5" presetClass="entr" presetSubtype="0" fill="hold" grpId="0" nodeType="clickEffect">
                                  <p:stCondLst>
                                    <p:cond delay="0"/>
                                  </p:stCondLst>
                                  <p:childTnLst>
                                    <p:set>
                                      <p:cBhvr>
                                        <p:cTn id="10" dur="1" fill="hold">
                                          <p:stCondLst>
                                            <p:cond delay="0"/>
                                          </p:stCondLst>
                                        </p:cTn>
                                        <p:tgtEl>
                                          <p:spTgt spid="18433"/>
                                        </p:tgtEl>
                                        <p:attrNameLst>
                                          <p:attrName>style.visibility</p:attrName>
                                        </p:attrNameLst>
                                      </p:cBhvr>
                                      <p:to>
                                        <p:strVal val="visible"/>
                                      </p:to>
                                    </p:set>
                                    <p:anim calcmode="lin" valueType="num">
                                      <p:cBhvr>
                                        <p:cTn id="11" dur="500" decel="50000" fill="hold">
                                          <p:stCondLst>
                                            <p:cond delay="0"/>
                                          </p:stCondLst>
                                        </p:cTn>
                                        <p:tgtEl>
                                          <p:spTgt spid="18433"/>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8433"/>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8433"/>
                                        </p:tgtEl>
                                        <p:attrNameLst>
                                          <p:attrName>ppt_w</p:attrName>
                                        </p:attrNameLst>
                                      </p:cBhvr>
                                      <p:tavLst>
                                        <p:tav tm="0">
                                          <p:val>
                                            <p:strVal val="#ppt_w*.05"/>
                                          </p:val>
                                        </p:tav>
                                        <p:tav tm="100000">
                                          <p:val>
                                            <p:strVal val="#ppt_w"/>
                                          </p:val>
                                        </p:tav>
                                      </p:tavLst>
                                    </p:anim>
                                    <p:anim calcmode="lin" valueType="num">
                                      <p:cBhvr>
                                        <p:cTn id="14" dur="1000" fill="hold"/>
                                        <p:tgtEl>
                                          <p:spTgt spid="18433"/>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8433"/>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8433"/>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8433"/>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8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4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243" name="CMISC113.pdf"/>
          <p:cNvPicPr>
            <a:picLocks noChangeAspect="1"/>
          </p:cNvPicPr>
          <p:nvPr/>
        </p:nvPicPr>
        <p:blipFill>
          <a:blip r:embed="rId2">
            <a:extLst/>
          </a:blip>
          <a:stretch>
            <a:fillRect/>
          </a:stretch>
        </p:blipFill>
        <p:spPr>
          <a:xfrm>
            <a:off x="2667000" y="1828800"/>
            <a:ext cx="3810000" cy="3200400"/>
          </a:xfrm>
          <a:prstGeom prst="rect">
            <a:avLst/>
          </a:prstGeom>
          <a:ln w="12700">
            <a:miter lim="400000"/>
          </a:ln>
        </p:spPr>
      </p:pic>
      <p:sp>
        <p:nvSpPr>
          <p:cNvPr id="244" name="Shape 244"/>
          <p:cNvSpPr/>
          <p:nvPr/>
        </p:nvSpPr>
        <p:spPr>
          <a:xfrm>
            <a:off x="1023937" y="5608637"/>
            <a:ext cx="7148513"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Bien niñas, ahora a trabajar duro………………</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p:nvPr/>
        </p:nvSpPr>
        <p:spPr>
          <a:xfrm>
            <a:off x="-133032" y="4419600"/>
            <a:ext cx="9410061" cy="178510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ctr">
              <a:defRPr sz="2200"/>
            </a:pPr>
            <a:r>
              <a:rPr dirty="0" smtClean="0"/>
              <a:t>Se </a:t>
            </a:r>
            <a:r>
              <a:rPr dirty="0" err="1"/>
              <a:t>conoce</a:t>
            </a:r>
            <a:r>
              <a:rPr dirty="0"/>
              <a:t> </a:t>
            </a:r>
            <a:r>
              <a:rPr dirty="0" err="1"/>
              <a:t>como</a:t>
            </a:r>
            <a:r>
              <a:rPr dirty="0"/>
              <a:t> "la </a:t>
            </a:r>
            <a:r>
              <a:rPr dirty="0" err="1"/>
              <a:t>cirugía</a:t>
            </a:r>
            <a:r>
              <a:rPr dirty="0"/>
              <a:t> sin </a:t>
            </a:r>
            <a:r>
              <a:rPr dirty="0" err="1"/>
              <a:t>bisturí</a:t>
            </a:r>
            <a:r>
              <a:rPr dirty="0"/>
              <a:t>", no hay </a:t>
            </a:r>
            <a:r>
              <a:rPr dirty="0" err="1"/>
              <a:t>cirugía</a:t>
            </a:r>
            <a:r>
              <a:rPr dirty="0"/>
              <a:t> </a:t>
            </a:r>
            <a:r>
              <a:rPr dirty="0" err="1"/>
              <a:t>plástica</a:t>
            </a:r>
            <a:r>
              <a:rPr dirty="0"/>
              <a:t>, </a:t>
            </a:r>
            <a:r>
              <a:rPr dirty="0" err="1"/>
              <a:t>pero</a:t>
            </a:r>
            <a:r>
              <a:rPr dirty="0"/>
              <a:t> </a:t>
            </a:r>
            <a:r>
              <a:rPr dirty="0" err="1"/>
              <a:t>moldea</a:t>
            </a:r>
            <a:r>
              <a:rPr dirty="0"/>
              <a:t> el </a:t>
            </a:r>
            <a:r>
              <a:rPr dirty="0" err="1"/>
              <a:t>cuerpo</a:t>
            </a:r>
            <a:r>
              <a:rPr dirty="0"/>
              <a:t> a </a:t>
            </a:r>
            <a:r>
              <a:rPr dirty="0" smtClean="0"/>
              <a:t>la</a:t>
            </a:r>
            <a:endParaRPr lang="es-MX" dirty="0" smtClean="0"/>
          </a:p>
          <a:p>
            <a:pPr algn="ctr">
              <a:defRPr sz="2200"/>
            </a:pPr>
            <a:r>
              <a:rPr dirty="0" smtClean="0"/>
              <a:t> </a:t>
            </a:r>
            <a:r>
              <a:rPr dirty="0" err="1"/>
              <a:t>vez</a:t>
            </a:r>
            <a:r>
              <a:rPr dirty="0"/>
              <a:t> </a:t>
            </a:r>
            <a:r>
              <a:rPr dirty="0" err="1"/>
              <a:t>que</a:t>
            </a:r>
            <a:r>
              <a:rPr dirty="0"/>
              <a:t> </a:t>
            </a:r>
            <a:r>
              <a:rPr dirty="0" err="1"/>
              <a:t>elimina</a:t>
            </a:r>
            <a:r>
              <a:rPr dirty="0"/>
              <a:t> los </a:t>
            </a:r>
            <a:r>
              <a:rPr dirty="0" err="1"/>
              <a:t>volúmenes</a:t>
            </a:r>
            <a:r>
              <a:rPr dirty="0"/>
              <a:t> de </a:t>
            </a:r>
            <a:r>
              <a:rPr dirty="0" err="1"/>
              <a:t>grasa</a:t>
            </a:r>
            <a:r>
              <a:rPr dirty="0"/>
              <a:t> </a:t>
            </a:r>
            <a:r>
              <a:rPr dirty="0" err="1"/>
              <a:t>que</a:t>
            </a:r>
            <a:r>
              <a:rPr dirty="0"/>
              <a:t> lo </a:t>
            </a:r>
            <a:r>
              <a:rPr dirty="0" err="1"/>
              <a:t>desfiguran</a:t>
            </a:r>
            <a:r>
              <a:rPr dirty="0"/>
              <a:t>. </a:t>
            </a:r>
            <a:r>
              <a:rPr dirty="0" err="1"/>
              <a:t>Esta</a:t>
            </a:r>
            <a:r>
              <a:rPr dirty="0"/>
              <a:t> </a:t>
            </a:r>
            <a:r>
              <a:rPr dirty="0" err="1"/>
              <a:t>técnica</a:t>
            </a:r>
            <a:r>
              <a:rPr dirty="0"/>
              <a:t>, </a:t>
            </a:r>
            <a:r>
              <a:rPr dirty="0" err="1"/>
              <a:t>es</a:t>
            </a:r>
            <a:r>
              <a:rPr dirty="0"/>
              <a:t> la </a:t>
            </a:r>
            <a:r>
              <a:rPr dirty="0" err="1"/>
              <a:t>alternativa</a:t>
            </a:r>
            <a:r>
              <a:rPr dirty="0"/>
              <a:t> ideal, </a:t>
            </a:r>
            <a:endParaRPr lang="es-MX" dirty="0" smtClean="0"/>
          </a:p>
          <a:p>
            <a:pPr algn="ctr">
              <a:defRPr sz="2200"/>
            </a:pPr>
            <a:r>
              <a:rPr dirty="0" err="1" smtClean="0"/>
              <a:t>que</a:t>
            </a:r>
            <a:r>
              <a:rPr dirty="0" smtClean="0"/>
              <a:t> </a:t>
            </a:r>
            <a:r>
              <a:rPr dirty="0" err="1"/>
              <a:t>elimina</a:t>
            </a:r>
            <a:r>
              <a:rPr dirty="0"/>
              <a:t> los </a:t>
            </a:r>
            <a:r>
              <a:rPr dirty="0" err="1"/>
              <a:t>problemas</a:t>
            </a:r>
            <a:r>
              <a:rPr dirty="0"/>
              <a:t> de la </a:t>
            </a:r>
            <a:r>
              <a:rPr dirty="0" err="1"/>
              <a:t>Liposucción</a:t>
            </a:r>
            <a:r>
              <a:rPr dirty="0"/>
              <a:t> </a:t>
            </a:r>
            <a:r>
              <a:rPr dirty="0" err="1"/>
              <a:t>tradicional</a:t>
            </a:r>
            <a:r>
              <a:rPr dirty="0"/>
              <a:t>.</a:t>
            </a:r>
          </a:p>
        </p:txBody>
      </p:sp>
      <p:pic>
        <p:nvPicPr>
          <p:cNvPr id="47" name="pasted-image.png"/>
          <p:cNvPicPr>
            <a:picLocks noChangeAspect="1"/>
          </p:cNvPicPr>
          <p:nvPr/>
        </p:nvPicPr>
        <p:blipFill>
          <a:blip r:embed="rId2">
            <a:extLst/>
          </a:blip>
          <a:stretch>
            <a:fillRect/>
          </a:stretch>
        </p:blipFill>
        <p:spPr>
          <a:xfrm>
            <a:off x="761999" y="0"/>
            <a:ext cx="7620000" cy="44196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pic>
        <p:nvPicPr>
          <p:cNvPr id="247" name="FICTN058.pdf"/>
          <p:cNvPicPr>
            <a:picLocks noChangeAspect="1"/>
          </p:cNvPicPr>
          <p:nvPr/>
        </p:nvPicPr>
        <p:blipFill>
          <a:blip r:embed="rId2">
            <a:extLst/>
          </a:blip>
          <a:stretch>
            <a:fillRect/>
          </a:stretch>
        </p:blipFill>
        <p:spPr>
          <a:xfrm>
            <a:off x="2195512" y="765175"/>
            <a:ext cx="5329238" cy="4614863"/>
          </a:xfrm>
          <a:prstGeom prst="rect">
            <a:avLst/>
          </a:prstGeom>
          <a:ln w="12700">
            <a:miter lim="400000"/>
          </a:ln>
        </p:spPr>
      </p:pic>
      <p:sp>
        <p:nvSpPr>
          <p:cNvPr id="248" name="Shape 248"/>
          <p:cNvSpPr/>
          <p:nvPr/>
        </p:nvSpPr>
        <p:spPr>
          <a:xfrm>
            <a:off x="879475" y="5465762"/>
            <a:ext cx="7580313" cy="6173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Con fé lo imposible soñar, al mal combatir sin temor, vivir con los brazos abiertos, creer en un mundo mejor………..</a:t>
            </a:r>
          </a:p>
        </p:txBody>
      </p:sp>
      <p:sp>
        <p:nvSpPr>
          <p:cNvPr id="249" name="Shape 249"/>
          <p:cNvSpPr/>
          <p:nvPr/>
        </p:nvSpPr>
        <p:spPr>
          <a:xfrm>
            <a:off x="1835150" y="836612"/>
            <a:ext cx="360363"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p:nvPr/>
        </p:nvSpPr>
        <p:spPr>
          <a:xfrm>
            <a:off x="0" y="4826675"/>
            <a:ext cx="9143999" cy="203132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gn="ctr"/>
            <a:r>
              <a:rPr dirty="0"/>
              <a:t>La </a:t>
            </a:r>
            <a:r>
              <a:rPr dirty="0" err="1"/>
              <a:t>Lipoescultura</a:t>
            </a:r>
            <a:r>
              <a:rPr dirty="0"/>
              <a:t> </a:t>
            </a:r>
            <a:r>
              <a:rPr dirty="0" err="1"/>
              <a:t>está</a:t>
            </a:r>
            <a:r>
              <a:rPr dirty="0"/>
              <a:t> </a:t>
            </a:r>
            <a:r>
              <a:rPr dirty="0" err="1"/>
              <a:t>indicada</a:t>
            </a:r>
            <a:r>
              <a:rPr dirty="0"/>
              <a:t> para personas </a:t>
            </a:r>
            <a:r>
              <a:rPr dirty="0" err="1"/>
              <a:t>que</a:t>
            </a:r>
            <a:r>
              <a:rPr dirty="0"/>
              <a:t> </a:t>
            </a:r>
            <a:r>
              <a:rPr dirty="0" err="1"/>
              <a:t>teniendo</a:t>
            </a:r>
            <a:r>
              <a:rPr dirty="0"/>
              <a:t> un peso </a:t>
            </a:r>
            <a:r>
              <a:rPr dirty="0" err="1"/>
              <a:t>aparentemente</a:t>
            </a:r>
            <a:r>
              <a:rPr dirty="0"/>
              <a:t> "normal", </a:t>
            </a:r>
            <a:endParaRPr lang="es-MX" dirty="0" smtClean="0"/>
          </a:p>
          <a:p>
            <a:pPr algn="ctr"/>
            <a:r>
              <a:rPr dirty="0" smtClean="0"/>
              <a:t>no </a:t>
            </a:r>
            <a:r>
              <a:rPr dirty="0" err="1"/>
              <a:t>consiguen</a:t>
            </a:r>
            <a:r>
              <a:rPr dirty="0"/>
              <a:t> </a:t>
            </a:r>
            <a:r>
              <a:rPr dirty="0" err="1"/>
              <a:t>eliminar</a:t>
            </a:r>
            <a:r>
              <a:rPr dirty="0"/>
              <a:t> </a:t>
            </a:r>
            <a:r>
              <a:rPr dirty="0" err="1"/>
              <a:t>pequeñas</a:t>
            </a:r>
            <a:r>
              <a:rPr dirty="0"/>
              <a:t> </a:t>
            </a:r>
            <a:r>
              <a:rPr dirty="0" err="1"/>
              <a:t>acumulaciones</a:t>
            </a:r>
            <a:r>
              <a:rPr dirty="0"/>
              <a:t> de </a:t>
            </a:r>
            <a:r>
              <a:rPr dirty="0" err="1"/>
              <a:t>grasa</a:t>
            </a:r>
            <a:r>
              <a:rPr dirty="0" smtClean="0"/>
              <a:t>,</a:t>
            </a:r>
            <a:endParaRPr lang="es-MX" dirty="0" smtClean="0"/>
          </a:p>
          <a:p>
            <a:pPr algn="ctr"/>
            <a:r>
              <a:rPr dirty="0" smtClean="0"/>
              <a:t> </a:t>
            </a:r>
            <a:r>
              <a:rPr dirty="0" err="1"/>
              <a:t>ni</a:t>
            </a:r>
            <a:r>
              <a:rPr dirty="0"/>
              <a:t> con el </a:t>
            </a:r>
            <a:r>
              <a:rPr dirty="0" err="1"/>
              <a:t>ejercicio</a:t>
            </a:r>
            <a:r>
              <a:rPr dirty="0"/>
              <a:t> </a:t>
            </a:r>
            <a:r>
              <a:rPr dirty="0" err="1"/>
              <a:t>físico</a:t>
            </a:r>
            <a:r>
              <a:rPr dirty="0"/>
              <a:t>, </a:t>
            </a:r>
            <a:r>
              <a:rPr dirty="0" err="1"/>
              <a:t>ni</a:t>
            </a:r>
            <a:r>
              <a:rPr dirty="0"/>
              <a:t> con </a:t>
            </a:r>
            <a:r>
              <a:rPr dirty="0" err="1"/>
              <a:t>severas</a:t>
            </a:r>
            <a:r>
              <a:rPr dirty="0"/>
              <a:t> y </a:t>
            </a:r>
            <a:r>
              <a:rPr dirty="0" err="1"/>
              <a:t>sacrificadas</a:t>
            </a:r>
            <a:r>
              <a:rPr dirty="0"/>
              <a:t> </a:t>
            </a:r>
            <a:r>
              <a:rPr dirty="0" err="1"/>
              <a:t>dietas</a:t>
            </a:r>
            <a:r>
              <a:rPr dirty="0"/>
              <a:t> </a:t>
            </a:r>
            <a:r>
              <a:rPr dirty="0" err="1"/>
              <a:t>alimenticias</a:t>
            </a:r>
            <a:r>
              <a:rPr dirty="0"/>
              <a:t>.</a:t>
            </a:r>
            <a:br>
              <a:rPr dirty="0"/>
            </a:br>
            <a:r>
              <a:rPr dirty="0" err="1"/>
              <a:t>Vemos</a:t>
            </a:r>
            <a:r>
              <a:rPr dirty="0"/>
              <a:t> </a:t>
            </a:r>
            <a:r>
              <a:rPr dirty="0" err="1"/>
              <a:t>que</a:t>
            </a:r>
            <a:r>
              <a:rPr dirty="0"/>
              <a:t> en la </a:t>
            </a:r>
            <a:r>
              <a:rPr dirty="0" err="1"/>
              <a:t>edad</a:t>
            </a:r>
            <a:r>
              <a:rPr dirty="0"/>
              <a:t> </a:t>
            </a:r>
            <a:r>
              <a:rPr dirty="0" err="1"/>
              <a:t>avanzada</a:t>
            </a:r>
            <a:r>
              <a:rPr dirty="0"/>
              <a:t>, el </a:t>
            </a:r>
            <a:r>
              <a:rPr dirty="0" err="1"/>
              <a:t>sobrepeso</a:t>
            </a:r>
            <a:r>
              <a:rPr dirty="0"/>
              <a:t>, e </a:t>
            </a:r>
            <a:r>
              <a:rPr dirty="0" err="1"/>
              <a:t>incluso</a:t>
            </a:r>
            <a:r>
              <a:rPr dirty="0"/>
              <a:t> la </a:t>
            </a:r>
            <a:r>
              <a:rPr dirty="0" err="1"/>
              <a:t>obesidad</a:t>
            </a:r>
            <a:r>
              <a:rPr dirty="0"/>
              <a:t> no son </a:t>
            </a:r>
            <a:r>
              <a:rPr dirty="0" err="1"/>
              <a:t>obstáculo</a:t>
            </a:r>
            <a:r>
              <a:rPr dirty="0"/>
              <a:t> para </a:t>
            </a:r>
            <a:r>
              <a:rPr dirty="0" err="1"/>
              <a:t>recurrir</a:t>
            </a:r>
            <a:r>
              <a:rPr dirty="0" smtClean="0"/>
              <a:t>,</a:t>
            </a:r>
            <a:endParaRPr lang="es-MX" dirty="0" smtClean="0"/>
          </a:p>
          <a:p>
            <a:pPr algn="ctr"/>
            <a:r>
              <a:rPr dirty="0" smtClean="0"/>
              <a:t> </a:t>
            </a:r>
            <a:r>
              <a:rPr dirty="0"/>
              <a:t>en forma </a:t>
            </a:r>
            <a:r>
              <a:rPr dirty="0" err="1"/>
              <a:t>exitosa</a:t>
            </a:r>
            <a:r>
              <a:rPr dirty="0"/>
              <a:t>, a la </a:t>
            </a:r>
            <a:r>
              <a:rPr dirty="0" err="1"/>
              <a:t>Lipoescultura</a:t>
            </a:r>
            <a:r>
              <a:rPr dirty="0"/>
              <a:t>. </a:t>
            </a:r>
          </a:p>
        </p:txBody>
      </p:sp>
      <p:sp>
        <p:nvSpPr>
          <p:cNvPr id="50" name="Shape 50"/>
          <p:cNvSpPr/>
          <p:nvPr/>
        </p:nvSpPr>
        <p:spPr>
          <a:xfrm>
            <a:off x="4384126" y="1946296"/>
            <a:ext cx="167653"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t>
            </a:r>
          </a:p>
        </p:txBody>
      </p:sp>
      <p:pic>
        <p:nvPicPr>
          <p:cNvPr id="51" name="pasted-image.png"/>
          <p:cNvPicPr>
            <a:picLocks noChangeAspect="1"/>
          </p:cNvPicPr>
          <p:nvPr/>
        </p:nvPicPr>
        <p:blipFill>
          <a:blip r:embed="rId2">
            <a:extLst/>
          </a:blip>
          <a:stretch>
            <a:fillRect/>
          </a:stretch>
        </p:blipFill>
        <p:spPr>
          <a:xfrm>
            <a:off x="1242151" y="360208"/>
            <a:ext cx="6451601" cy="38735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nvSpPr>
        <p:spPr>
          <a:xfrm>
            <a:off x="-1" y="0"/>
            <a:ext cx="9144002" cy="6858000"/>
          </a:xfrm>
          <a:prstGeom prst="rect">
            <a:avLst/>
          </a:prstGeom>
          <a:gradFill>
            <a:gsLst>
              <a:gs pos="0">
                <a:srgbClr val="3D8D93"/>
              </a:gs>
              <a:gs pos="100000">
                <a:srgbClr val="1C4144"/>
              </a:gs>
            </a:gsLst>
            <a:lin ang="16200000"/>
          </a:gradFill>
          <a:ln>
            <a:solidFill>
              <a:srgbClr val="000000"/>
            </a:solidFill>
          </a:ln>
        </p:spPr>
        <p:txBody>
          <a:bodyPr lIns="45719" rIns="45719" anchor="ctr"/>
          <a:lstStyle/>
          <a:p>
            <a:pPr algn="ctr"/>
            <a:endParaRPr/>
          </a:p>
        </p:txBody>
      </p:sp>
      <p:sp>
        <p:nvSpPr>
          <p:cNvPr id="54" name="Shape 54"/>
          <p:cNvSpPr/>
          <p:nvPr/>
        </p:nvSpPr>
        <p:spPr>
          <a:xfrm>
            <a:off x="592137" y="1216025"/>
            <a:ext cx="7651751" cy="40844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t>La Hidrolipoclasia  etimológicamente es:</a:t>
            </a:r>
          </a:p>
          <a:p>
            <a:pPr>
              <a:defRPr>
                <a:solidFill>
                  <a:srgbClr val="FFFFFF"/>
                </a:solidFill>
              </a:defRPr>
            </a:pPr>
            <a:endParaRPr/>
          </a:p>
          <a:p>
            <a:pPr>
              <a:defRPr>
                <a:solidFill>
                  <a:srgbClr val="FFFFFF"/>
                </a:solidFill>
              </a:defRPr>
            </a:pPr>
            <a:r>
              <a:t>Hidro       -      Agua</a:t>
            </a:r>
          </a:p>
          <a:p>
            <a:pPr>
              <a:defRPr>
                <a:solidFill>
                  <a:srgbClr val="FFFFFF"/>
                </a:solidFill>
              </a:defRPr>
            </a:pPr>
            <a:endParaRPr/>
          </a:p>
          <a:p>
            <a:pPr>
              <a:defRPr>
                <a:solidFill>
                  <a:srgbClr val="FFFFFF"/>
                </a:solidFill>
              </a:defRPr>
            </a:pPr>
            <a:r>
              <a:t>Lipo        -       Grasa</a:t>
            </a:r>
          </a:p>
          <a:p>
            <a:pPr>
              <a:defRPr>
                <a:solidFill>
                  <a:srgbClr val="FFFFFF"/>
                </a:solidFill>
              </a:defRPr>
            </a:pPr>
            <a:endParaRPr/>
          </a:p>
          <a:p>
            <a:pPr>
              <a:defRPr>
                <a:solidFill>
                  <a:srgbClr val="FFFFFF"/>
                </a:solidFill>
              </a:defRPr>
            </a:pPr>
            <a:r>
              <a:t>Clasia     -       Ruptura</a:t>
            </a:r>
          </a:p>
          <a:p>
            <a:pPr>
              <a:defRPr>
                <a:solidFill>
                  <a:srgbClr val="FFFFFF"/>
                </a:solidFill>
              </a:defRPr>
            </a:pPr>
            <a:endParaRPr/>
          </a:p>
          <a:p>
            <a:pPr>
              <a:defRPr>
                <a:solidFill>
                  <a:srgbClr val="FFFFFF"/>
                </a:solidFill>
              </a:defRPr>
            </a:pPr>
            <a:endParaRPr/>
          </a:p>
          <a:p>
            <a:pPr>
              <a:defRPr>
                <a:solidFill>
                  <a:srgbClr val="FFFFFF"/>
                </a:solidFill>
              </a:defRPr>
            </a:pPr>
            <a:endParaRPr/>
          </a:p>
          <a:p>
            <a:pPr>
              <a:defRPr>
                <a:solidFill>
                  <a:srgbClr val="FFFFFF"/>
                </a:solidFill>
              </a:defRPr>
            </a:pPr>
            <a:r>
              <a:t>  Ruptura de la grasa mediante la acción del agua. En realidad se utiliza una solución hipotónica COMBINADA CON DERMOBES que puede contener a su vez sustancias lipolíticas para acelerar y asegurar el proceso. Una vez infiltrados los depósitos de grasa con la solución se puede aplicar ultrasonido sobre la zona a tratar.</a:t>
            </a: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4724400" y="2667000"/>
            <a:ext cx="3581400" cy="20472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a:solidFill>
                  <a:srgbClr val="D60093"/>
                </a:solidFill>
                <a:latin typeface="SimHei"/>
                <a:ea typeface="SimHei"/>
                <a:cs typeface="SimHei"/>
                <a:sym typeface="SimHei"/>
              </a:defRPr>
            </a:pPr>
            <a:r>
              <a:t>Es recomendada para zonas como: </a:t>
            </a:r>
          </a:p>
          <a:p>
            <a:pPr defTabSz="457200">
              <a:buSzPct val="100000"/>
              <a:buChar char="•"/>
              <a:defRPr>
                <a:solidFill>
                  <a:srgbClr val="D60093"/>
                </a:solidFill>
                <a:latin typeface="SimHei"/>
                <a:ea typeface="SimHei"/>
                <a:cs typeface="SimHei"/>
                <a:sym typeface="SimHei"/>
              </a:defRPr>
            </a:pPr>
            <a:r>
              <a:t>Abdomen bajo y alto</a:t>
            </a:r>
          </a:p>
          <a:p>
            <a:pPr defTabSz="457200">
              <a:buSzPct val="100000"/>
              <a:buChar char="•"/>
              <a:defRPr>
                <a:solidFill>
                  <a:srgbClr val="D60093"/>
                </a:solidFill>
                <a:latin typeface="SimHei"/>
                <a:ea typeface="SimHei"/>
                <a:cs typeface="SimHei"/>
                <a:sym typeface="SimHei"/>
              </a:defRPr>
            </a:pPr>
            <a:r>
              <a:t>Flancos </a:t>
            </a:r>
          </a:p>
          <a:p>
            <a:pPr defTabSz="457200">
              <a:buSzPct val="100000"/>
              <a:buChar char="•"/>
              <a:defRPr>
                <a:solidFill>
                  <a:srgbClr val="D60093"/>
                </a:solidFill>
                <a:latin typeface="SimHei"/>
                <a:ea typeface="SimHei"/>
                <a:cs typeface="SimHei"/>
                <a:sym typeface="SimHei"/>
              </a:defRPr>
            </a:pPr>
            <a:r>
              <a:t>Piernas </a:t>
            </a:r>
          </a:p>
          <a:p>
            <a:pPr defTabSz="457200">
              <a:buSzPct val="100000"/>
              <a:buChar char="•"/>
              <a:defRPr>
                <a:solidFill>
                  <a:srgbClr val="D60093"/>
                </a:solidFill>
                <a:latin typeface="SimHei"/>
                <a:ea typeface="SimHei"/>
                <a:cs typeface="SimHei"/>
                <a:sym typeface="SimHei"/>
              </a:defRPr>
            </a:pPr>
            <a:r>
              <a:t>Brazos </a:t>
            </a:r>
          </a:p>
          <a:p>
            <a:pPr defTabSz="457200">
              <a:buSzPct val="100000"/>
              <a:buChar char="•"/>
              <a:defRPr>
                <a:solidFill>
                  <a:srgbClr val="D60093"/>
                </a:solidFill>
                <a:latin typeface="SimHei"/>
                <a:ea typeface="SimHei"/>
                <a:cs typeface="SimHei"/>
                <a:sym typeface="SimHei"/>
              </a:defRPr>
            </a:pPr>
            <a:r>
              <a:t>Conejos etc.</a:t>
            </a:r>
          </a:p>
        </p:txBody>
      </p:sp>
      <p:sp>
        <p:nvSpPr>
          <p:cNvPr id="57" name="Shape 57"/>
          <p:cNvSpPr/>
          <p:nvPr/>
        </p:nvSpPr>
        <p:spPr>
          <a:xfrm>
            <a:off x="609600" y="533400"/>
            <a:ext cx="7696200" cy="10566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3200">
                <a:solidFill>
                  <a:srgbClr val="660066"/>
                </a:solidFill>
                <a:latin typeface="SimHei"/>
                <a:ea typeface="SimHei"/>
                <a:cs typeface="SimHei"/>
                <a:sym typeface="SimHei"/>
              </a:defRPr>
            </a:pPr>
            <a:r>
              <a:t>En que zonas se puede realizar la </a:t>
            </a:r>
            <a:r>
              <a:rPr u="sng">
                <a:solidFill>
                  <a:srgbClr val="009999"/>
                </a:solidFill>
                <a:uFill>
                  <a:solidFill>
                    <a:srgbClr val="009999"/>
                  </a:solidFill>
                </a:uFill>
                <a:hlinkClick r:id="rId2"/>
              </a:rPr>
              <a:t>hidrolipoclasia </a:t>
            </a:r>
          </a:p>
        </p:txBody>
      </p:sp>
      <p:pic>
        <p:nvPicPr>
          <p:cNvPr id="58" name="20262_251500964081_247385974081_3056763_4837137_n.jpg" descr="20262_251500964081_247385974081_3056763_4837137_n"/>
          <p:cNvPicPr>
            <a:picLocks noChangeAspect="1"/>
          </p:cNvPicPr>
          <p:nvPr/>
        </p:nvPicPr>
        <p:blipFill>
          <a:blip r:embed="rId3">
            <a:extLst/>
          </a:blip>
          <a:stretch>
            <a:fillRect/>
          </a:stretch>
        </p:blipFill>
        <p:spPr>
          <a:xfrm>
            <a:off x="990600" y="2057400"/>
            <a:ext cx="3429000" cy="4038600"/>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p:nvPr/>
        </p:nvSpPr>
        <p:spPr>
          <a:xfrm>
            <a:off x="5029200" y="1905000"/>
            <a:ext cx="3581400" cy="40538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defRPr sz="2000">
                <a:solidFill>
                  <a:srgbClr val="D60093"/>
                </a:solidFill>
                <a:latin typeface="SimHei"/>
                <a:ea typeface="SimHei"/>
                <a:cs typeface="SimHei"/>
                <a:sym typeface="SimHei"/>
              </a:defRPr>
            </a:lvl1pPr>
          </a:lstStyle>
          <a:p>
            <a:r>
              <a:t>El número de sesiones que usted se debe hacer depende de la adiposidad, por lo general en la zona tratada, usted puede disminuir entre 2 a 5 cm lo que significa que es un tratamiento muy efectivo para no ser quirúrgico. Usted lo que encontrara con nosotros es tener una excelente atención y supervisión del tratamiento por expertos.</a:t>
            </a:r>
          </a:p>
        </p:txBody>
      </p:sp>
      <p:sp>
        <p:nvSpPr>
          <p:cNvPr id="61" name="Shape 61"/>
          <p:cNvSpPr/>
          <p:nvPr/>
        </p:nvSpPr>
        <p:spPr>
          <a:xfrm>
            <a:off x="533400" y="457200"/>
            <a:ext cx="8153400" cy="9550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200">
              <a:defRPr sz="2800">
                <a:solidFill>
                  <a:srgbClr val="993366"/>
                </a:solidFill>
                <a:latin typeface="SimHei"/>
                <a:ea typeface="SimHei"/>
                <a:cs typeface="SimHei"/>
                <a:sym typeface="SimHei"/>
              </a:defRPr>
            </a:lvl1pPr>
          </a:lstStyle>
          <a:p>
            <a:r>
              <a:t>Cuantas sesiones se deben hacer de hidrolipoclasia?</a:t>
            </a:r>
          </a:p>
        </p:txBody>
      </p:sp>
      <p:pic>
        <p:nvPicPr>
          <p:cNvPr id="62" name="Piel%2Bde%2Bnaranja%252C%2Bhidrolipoclasia.jpg" descr="Piel%2Bde%2Bnaranja%252C%2Bhidrolipoclasia"/>
          <p:cNvPicPr>
            <a:picLocks noChangeAspect="1"/>
          </p:cNvPicPr>
          <p:nvPr/>
        </p:nvPicPr>
        <p:blipFill>
          <a:blip r:embed="rId2">
            <a:extLst/>
          </a:blip>
          <a:stretch>
            <a:fillRect/>
          </a:stretch>
        </p:blipFill>
        <p:spPr>
          <a:xfrm>
            <a:off x="1066800" y="2057400"/>
            <a:ext cx="3117850" cy="3990975"/>
          </a:xfrm>
          <a:prstGeom prst="rect">
            <a:avLst/>
          </a:prstGeom>
          <a:ln w="12700">
            <a:miter lim="400000"/>
          </a:ln>
        </p:spPr>
      </p:pic>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Actyes3b2xlcY1u6OTElRb"/>
</p:tagLst>
</file>

<file path=ppt/tags/tag2.xml><?xml version="1.0" encoding="utf-8"?>
<p:tagLst xmlns:a="http://schemas.openxmlformats.org/drawingml/2006/main" xmlns:r="http://schemas.openxmlformats.org/officeDocument/2006/relationships" xmlns:p="http://schemas.openxmlformats.org/presentationml/2006/main">
  <p:tag name="DVSHAPEID" val="ltV1477CelJunvCGLIJAhB"/>
</p:tagLst>
</file>

<file path=ppt/tags/tag3.xml><?xml version="1.0" encoding="utf-8"?>
<p:tagLst xmlns:a="http://schemas.openxmlformats.org/drawingml/2006/main" xmlns:r="http://schemas.openxmlformats.org/officeDocument/2006/relationships" xmlns:p="http://schemas.openxmlformats.org/presentationml/2006/main">
  <p:tag name="DVSHAPEID" val="jLzhyN34wGEUTtrzGKKOvo"/>
</p:tagLst>
</file>

<file path=ppt/tags/tag4.xml><?xml version="1.0" encoding="utf-8"?>
<p:tagLst xmlns:a="http://schemas.openxmlformats.org/drawingml/2006/main" xmlns:r="http://schemas.openxmlformats.org/officeDocument/2006/relationships" xmlns:p="http://schemas.openxmlformats.org/presentationml/2006/main">
  <p:tag name="DVSHAPEID" val="0548wkr2njVJaarMzkzaP2"/>
</p:tagLst>
</file>

<file path=ppt/theme/theme1.xml><?xml version="1.0" encoding="utf-8"?>
<a:theme xmlns:a="http://schemas.openxmlformats.org/drawingml/2006/main" name="Diseño predeterminado">
  <a:themeElements>
    <a:clrScheme name="Diseño predeterminado">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iseño predeterminado">
      <a:majorFont>
        <a:latin typeface="Helvetica Neue"/>
        <a:ea typeface="Helvetica Neue"/>
        <a:cs typeface="Helvetica Neue"/>
      </a:majorFont>
      <a:minorFont>
        <a:latin typeface="Helvetica"/>
        <a:ea typeface="Helvetica"/>
        <a:cs typeface="Helvetica"/>
      </a:minorFont>
    </a:fontScheme>
    <a:fmtScheme name="Diseño predeterminad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iseño predeterminado">
  <a:themeElements>
    <a:clrScheme name="Diseño predeterminado">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iseño predeterminado">
      <a:majorFont>
        <a:latin typeface="Helvetica Neue"/>
        <a:ea typeface="Helvetica Neue"/>
        <a:cs typeface="Helvetica Neue"/>
      </a:majorFont>
      <a:minorFont>
        <a:latin typeface="Helvetica"/>
        <a:ea typeface="Helvetica"/>
        <a:cs typeface="Helvetica"/>
      </a:minorFont>
    </a:fontScheme>
    <a:fmtScheme name="Diseño predeterminad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TotalTime>
  <Words>1334</Words>
  <Application>Microsoft Office PowerPoint</Application>
  <PresentationFormat>Presentación en pantalla (4:3)</PresentationFormat>
  <Paragraphs>130</Paragraphs>
  <Slides>50</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50</vt:i4>
      </vt:variant>
    </vt:vector>
  </HeadingPairs>
  <TitlesOfParts>
    <vt:vector size="60" baseType="lpstr">
      <vt:lpstr>Arial</vt:lpstr>
      <vt:lpstr>Calibri</vt:lpstr>
      <vt:lpstr>Eras Medium ITC</vt:lpstr>
      <vt:lpstr>Helvetica</vt:lpstr>
      <vt:lpstr>Helvetica Neue</vt:lpstr>
      <vt:lpstr>MV Boli</vt:lpstr>
      <vt:lpstr>SimHei</vt:lpstr>
      <vt:lpstr>Times New Roman</vt:lpstr>
      <vt:lpstr>Vijaya</vt:lpstr>
      <vt:lpstr>Diseño predeterminado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DermObes</vt:lpstr>
      <vt:lpstr>El principio activo: Fosfatidilcolina poliinsaturada. La utilidad terapéutica: Lipolitico, adipocito litico y citoprotector. Nuestra recomendación de uso: Tratamiento de adiposidades y adelgazamiento (anti obesidad)</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 ardila garzon</dc:creator>
  <cp:lastModifiedBy>javier ardila garzon</cp:lastModifiedBy>
  <cp:revision>3</cp:revision>
  <dcterms:modified xsi:type="dcterms:W3CDTF">2016-04-28T22:53:09Z</dcterms:modified>
</cp:coreProperties>
</file>